
<file path=[Content_Types].xml><?xml version="1.0" encoding="utf-8"?>
<Types xmlns="http://schemas.openxmlformats.org/package/2006/content-types">
  <Default Extension="xml" ContentType="application/xml"/>
  <Default Extension="jpeg" ContentType="image/jpeg"/>
  <Default Extension="mp3" ContentType="audio/m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wholeTbl>
    <a:band2H>
      <a:tcTxStyle/>
      <a:tcStyle>
        <a:tcBdr/>
        <a:fill>
          <a:solidFill>
            <a:schemeClr val="accent3">
              <a:lumOff val="44000"/>
            </a:schemeClr>
          </a:solidFill>
        </a:fill>
      </a:tcStyle>
    </a:band2H>
    <a:firstCol>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Col>
    <a:lastRow>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lastRow>
    <a:firstRow>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7F3F4"/>
          </a:solidFill>
        </a:fill>
      </a:tcStyle>
    </a:wholeTbl>
    <a:band2H>
      <a:tcTxStyle/>
      <a:tcStyle>
        <a:tcBdr/>
        <a:fill>
          <a:solidFill>
            <a:srgbClr val="F3F9FA"/>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CF821DB8-F4EB-4A41-A1BA-3FCAFE7338EE}"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a:tcStyle>
        <a:tcBdr/>
        <a:fill>
          <a:solidFill>
            <a:srgbClr val="E7E7ED"/>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Ref idx="major">
          <a:schemeClr val="accent3">
            <a:lumOff val="44000"/>
          </a:schemeClr>
        </a:fontRef>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Ref idx="major">
          <a:schemeClr val="accent3">
            <a:lumOff val="44000"/>
          </a:schemeClr>
        </a:fontRef>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Ref idx="major">
          <a:schemeClr val="accent3">
            <a:lumOff val="44000"/>
          </a:schemeClr>
        </a:fontRef>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57054"/>
  </p:normalViewPr>
  <p:slideViewPr>
    <p:cSldViewPr snapToGrid="0" snapToObjects="1">
      <p:cViewPr varScale="1">
        <p:scale>
          <a:sx n="51" d="100"/>
          <a:sy n="51" d="100"/>
        </p:scale>
        <p:origin x="286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51" name="Shape 651"/>
          <p:cNvSpPr>
            <a:spLocks noGrp="1" noRot="1" noChangeAspect="1"/>
          </p:cNvSpPr>
          <p:nvPr>
            <p:ph type="sldImg"/>
          </p:nvPr>
        </p:nvSpPr>
        <p:spPr>
          <a:xfrm>
            <a:off x="1143000" y="685800"/>
            <a:ext cx="4572000" cy="3429000"/>
          </a:xfrm>
          <a:prstGeom prst="rect">
            <a:avLst/>
          </a:prstGeom>
        </p:spPr>
        <p:txBody>
          <a:bodyPr/>
          <a:lstStyle/>
          <a:p>
            <a:endParaRPr/>
          </a:p>
        </p:txBody>
      </p:sp>
      <p:sp>
        <p:nvSpPr>
          <p:cNvPr id="652" name="Shape 6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a:spLocks noGrp="1" noRot="1" noChangeAspect="1"/>
          </p:cNvSpPr>
          <p:nvPr>
            <p:ph type="sldImg"/>
          </p:nvPr>
        </p:nvSpPr>
        <p:spPr>
          <a:prstGeom prst="rect">
            <a:avLst/>
          </a:prstGeom>
        </p:spPr>
        <p:txBody>
          <a:bodyPr/>
          <a:lstStyle/>
          <a:p>
            <a:endParaRPr/>
          </a:p>
        </p:txBody>
      </p:sp>
      <p:sp>
        <p:nvSpPr>
          <p:cNvPr id="672" name="Shape 672"/>
          <p:cNvSpPr>
            <a:spLocks noGrp="1"/>
          </p:cNvSpPr>
          <p:nvPr>
            <p:ph type="body" sz="quarter" idx="1"/>
          </p:nvPr>
        </p:nvSpPr>
        <p:spPr>
          <a:prstGeom prst="rect">
            <a:avLst/>
          </a:prstGeom>
        </p:spPr>
        <p:txBody>
          <a:bodyPr/>
          <a:lstStyle/>
          <a:p>
            <a:r>
              <a:t>Before introducing our paper, I want to first talk about music generation. </a:t>
            </a:r>
          </a:p>
          <a:p>
            <a:endParaRPr/>
          </a:p>
          <a:p>
            <a:r>
              <a:t>Music generation has long been considered as an important task for AI. One of the trend for music generation is to generate music from scratch, which means generate original musical content without reference. We expect machines can learn the complex musical structure and compose music like human composers. There are many previous research focus on this topic such as MidiNet, StructureNet, BachProp, MuseGAN….etc.</a:t>
            </a:r>
          </a:p>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Shape 776"/>
          <p:cNvSpPr>
            <a:spLocks noGrp="1" noRot="1" noChangeAspect="1"/>
          </p:cNvSpPr>
          <p:nvPr>
            <p:ph type="sldImg"/>
          </p:nvPr>
        </p:nvSpPr>
        <p:spPr>
          <a:prstGeom prst="rect">
            <a:avLst/>
          </a:prstGeom>
        </p:spPr>
        <p:txBody>
          <a:bodyPr/>
          <a:lstStyle/>
          <a:p>
            <a:endParaRPr/>
          </a:p>
        </p:txBody>
      </p:sp>
      <p:sp>
        <p:nvSpPr>
          <p:cNvPr id="777" name="Shape 777"/>
          <p:cNvSpPr>
            <a:spLocks noGrp="1"/>
          </p:cNvSpPr>
          <p:nvPr>
            <p:ph type="body" sz="quarter" idx="1"/>
          </p:nvPr>
        </p:nvSpPr>
        <p:spPr>
          <a:prstGeom prst="rect">
            <a:avLst/>
          </a:prstGeom>
        </p:spPr>
        <p:txBody>
          <a:bodyPr/>
          <a:lstStyle/>
          <a:p>
            <a:r>
              <a:rPr dirty="0"/>
              <a:t>Inspired by Liu, one branch extract information of </a:t>
            </a:r>
            <a:r>
              <a:rPr lang="en-US" altLang="zh-TW" dirty="0" smtClean="0"/>
              <a:t>pitch,</a:t>
            </a:r>
            <a:r>
              <a:rPr lang="zh-TW" altLang="en-US" dirty="0" smtClean="0"/>
              <a:t> </a:t>
            </a:r>
            <a:r>
              <a:rPr lang="en-US" altLang="zh-TW" dirty="0" smtClean="0"/>
              <a:t>which</a:t>
            </a:r>
            <a:r>
              <a:rPr lang="zh-TW" altLang="en-US" dirty="0" smtClean="0"/>
              <a:t> </a:t>
            </a:r>
            <a:r>
              <a:rPr lang="en-US" altLang="zh-TW" dirty="0" smtClean="0"/>
              <a:t>related</a:t>
            </a:r>
            <a:r>
              <a:rPr lang="zh-TW" altLang="en-US" dirty="0" smtClean="0"/>
              <a:t> </a:t>
            </a:r>
            <a:r>
              <a:rPr lang="en-US" altLang="zh-TW" dirty="0" smtClean="0"/>
              <a:t>to</a:t>
            </a:r>
            <a:r>
              <a:rPr lang="zh-TW" altLang="en-US" dirty="0" smtClean="0"/>
              <a:t> </a:t>
            </a:r>
            <a:r>
              <a:rPr dirty="0" smtClean="0"/>
              <a:t>content </a:t>
            </a:r>
            <a:r>
              <a:rPr dirty="0"/>
              <a:t>into Zp while the other </a:t>
            </a:r>
            <a:r>
              <a:rPr dirty="0" smtClean="0"/>
              <a:t>extract</a:t>
            </a:r>
            <a:r>
              <a:rPr lang="zh-TW" altLang="en-US" dirty="0" smtClean="0"/>
              <a:t> </a:t>
            </a:r>
            <a:r>
              <a:rPr lang="en-US" altLang="zh-TW" dirty="0" smtClean="0"/>
              <a:t>timbre</a:t>
            </a:r>
            <a:r>
              <a:rPr dirty="0" smtClean="0"/>
              <a:t> information</a:t>
            </a:r>
            <a:r>
              <a:rPr lang="en-US" altLang="zh-TW" dirty="0" smtClean="0"/>
              <a:t>,</a:t>
            </a:r>
            <a:r>
              <a:rPr lang="zh-TW" altLang="en-US" dirty="0" smtClean="0"/>
              <a:t> </a:t>
            </a:r>
            <a:r>
              <a:rPr lang="en-US" altLang="zh-TW" dirty="0" smtClean="0"/>
              <a:t>which</a:t>
            </a:r>
            <a:r>
              <a:rPr lang="zh-TW" altLang="en-US" baseline="0" dirty="0" smtClean="0"/>
              <a:t> </a:t>
            </a:r>
            <a:r>
              <a:rPr lang="en-US" altLang="zh-TW" baseline="0" dirty="0" smtClean="0"/>
              <a:t>related</a:t>
            </a:r>
            <a:r>
              <a:rPr lang="zh-TW" altLang="en-US" baseline="0" dirty="0" smtClean="0"/>
              <a:t> </a:t>
            </a:r>
            <a:r>
              <a:rPr lang="en-US" altLang="zh-TW" baseline="0" dirty="0" smtClean="0"/>
              <a:t>to</a:t>
            </a:r>
            <a:r>
              <a:rPr lang="zh-TW" altLang="en-US" baseline="0" dirty="0" smtClean="0"/>
              <a:t> </a:t>
            </a:r>
            <a:r>
              <a:rPr lang="en-US" altLang="zh-TW" baseline="0" dirty="0" smtClean="0"/>
              <a:t>instrumentation</a:t>
            </a:r>
            <a:r>
              <a:rPr dirty="0" smtClean="0"/>
              <a:t> </a:t>
            </a:r>
            <a:r>
              <a:rPr dirty="0"/>
              <a:t>into </a:t>
            </a:r>
            <a:r>
              <a:rPr dirty="0" err="1"/>
              <a:t>zt</a:t>
            </a:r>
            <a:endParaRPr dirty="0"/>
          </a:p>
          <a:p>
            <a:endParaRPr dirty="0"/>
          </a:p>
          <a:p>
            <a:r>
              <a:rPr dirty="0"/>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a:spLocks noGrp="1" noRot="1" noChangeAspect="1"/>
          </p:cNvSpPr>
          <p:nvPr>
            <p:ph type="sldImg"/>
          </p:nvPr>
        </p:nvSpPr>
        <p:spPr>
          <a:prstGeom prst="rect">
            <a:avLst/>
          </a:prstGeom>
        </p:spPr>
        <p:txBody>
          <a:bodyPr/>
          <a:lstStyle/>
          <a:p>
            <a:endParaRPr/>
          </a:p>
        </p:txBody>
      </p:sp>
      <p:sp>
        <p:nvSpPr>
          <p:cNvPr id="791" name="Shape 791"/>
          <p:cNvSpPr>
            <a:spLocks noGrp="1"/>
          </p:cNvSpPr>
          <p:nvPr>
            <p:ph type="body" sz="quarter" idx="1"/>
          </p:nvPr>
        </p:nvSpPr>
        <p:spPr>
          <a:prstGeom prst="rect">
            <a:avLst/>
          </a:prstGeom>
        </p:spPr>
        <p:txBody>
          <a:bodyPr/>
          <a:lstStyle/>
          <a:p>
            <a:r>
              <a:t>Zp and Zt has decoder connected to predict instrument and pitch ground truth Xt and Xp, so it will guide the learning of this information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Shape 799"/>
          <p:cNvSpPr>
            <a:spLocks noGrp="1" noRot="1" noChangeAspect="1"/>
          </p:cNvSpPr>
          <p:nvPr>
            <p:ph type="sldImg"/>
          </p:nvPr>
        </p:nvSpPr>
        <p:spPr>
          <a:prstGeom prst="rect">
            <a:avLst/>
          </a:prstGeom>
        </p:spPr>
        <p:txBody>
          <a:bodyPr/>
          <a:lstStyle/>
          <a:p>
            <a:endParaRPr/>
          </a:p>
        </p:txBody>
      </p:sp>
      <p:sp>
        <p:nvSpPr>
          <p:cNvPr id="800" name="Shape 800"/>
          <p:cNvSpPr>
            <a:spLocks noGrp="1"/>
          </p:cNvSpPr>
          <p:nvPr>
            <p:ph type="body" sz="quarter" idx="1"/>
          </p:nvPr>
        </p:nvSpPr>
        <p:spPr>
          <a:prstGeom prst="rect">
            <a:avLst/>
          </a:prstGeom>
        </p:spPr>
        <p:txBody>
          <a:bodyPr/>
          <a:lstStyle/>
          <a:p>
            <a:r>
              <a:t>However, since we don’t want the instrument latent vector containing any pitch information and vice versa, we implement adversarial training by feeding the latent vector to the wrong decoder and calculate the adversarial loss. So the instrument vector will expel content information from instrument latent and the other way too. The details are in the paper so I am not going to explain more here.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Shape 805"/>
          <p:cNvSpPr>
            <a:spLocks noGrp="1" noRot="1" noChangeAspect="1"/>
          </p:cNvSpPr>
          <p:nvPr>
            <p:ph type="sldImg"/>
          </p:nvPr>
        </p:nvSpPr>
        <p:spPr>
          <a:prstGeom prst="rect">
            <a:avLst/>
          </a:prstGeom>
        </p:spPr>
        <p:txBody>
          <a:bodyPr/>
          <a:lstStyle/>
          <a:p>
            <a:endParaRPr/>
          </a:p>
        </p:txBody>
      </p:sp>
      <p:sp>
        <p:nvSpPr>
          <p:cNvPr id="806" name="Shape 806"/>
          <p:cNvSpPr>
            <a:spLocks noGrp="1"/>
          </p:cNvSpPr>
          <p:nvPr>
            <p:ph type="body" sz="quarter" idx="1"/>
          </p:nvPr>
        </p:nvSpPr>
        <p:spPr>
          <a:prstGeom prst="rect">
            <a:avLst/>
          </a:prstGeom>
        </p:spPr>
        <p:txBody>
          <a:bodyPr/>
          <a:lstStyle/>
          <a:p>
            <a:r>
              <a:t>In the end, both instrument and content latent will be fed into pianoroll decoder to predict pianoroll.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Shape 810"/>
          <p:cNvSpPr>
            <a:spLocks noGrp="1" noRot="1" noChangeAspect="1"/>
          </p:cNvSpPr>
          <p:nvPr>
            <p:ph type="sldImg"/>
          </p:nvPr>
        </p:nvSpPr>
        <p:spPr>
          <a:prstGeom prst="rect">
            <a:avLst/>
          </a:prstGeom>
        </p:spPr>
        <p:txBody>
          <a:bodyPr/>
          <a:lstStyle/>
          <a:p>
            <a:endParaRPr/>
          </a:p>
        </p:txBody>
      </p:sp>
      <p:sp>
        <p:nvSpPr>
          <p:cNvPr id="811" name="Shape 811"/>
          <p:cNvSpPr>
            <a:spLocks noGrp="1"/>
          </p:cNvSpPr>
          <p:nvPr>
            <p:ph type="body" sz="quarter" idx="1"/>
          </p:nvPr>
        </p:nvSpPr>
        <p:spPr>
          <a:prstGeom prst="rect">
            <a:avLst/>
          </a:prstGeom>
        </p:spPr>
        <p:txBody>
          <a:bodyPr/>
          <a:lstStyle/>
          <a:p>
            <a:r>
              <a:t>Our second model is called UnetED, because it adapts Unet structure. We choose this model for disentanglement based on some domain knowledge for music. </a:t>
            </a: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hape 821"/>
          <p:cNvSpPr>
            <a:spLocks noGrp="1" noRot="1" noChangeAspect="1"/>
          </p:cNvSpPr>
          <p:nvPr>
            <p:ph type="sldImg"/>
          </p:nvPr>
        </p:nvSpPr>
        <p:spPr>
          <a:prstGeom prst="rect">
            <a:avLst/>
          </a:prstGeom>
        </p:spPr>
        <p:txBody>
          <a:bodyPr/>
          <a:lstStyle/>
          <a:p>
            <a:endParaRPr/>
          </a:p>
        </p:txBody>
      </p:sp>
      <p:sp>
        <p:nvSpPr>
          <p:cNvPr id="822" name="Shape 822"/>
          <p:cNvSpPr>
            <a:spLocks noGrp="1"/>
          </p:cNvSpPr>
          <p:nvPr>
            <p:ph type="body" sz="quarter" idx="1"/>
          </p:nvPr>
        </p:nvSpPr>
        <p:spPr>
          <a:prstGeom prst="rect">
            <a:avLst/>
          </a:prstGeom>
        </p:spPr>
        <p:txBody>
          <a:bodyPr/>
          <a:lstStyle/>
          <a:p>
            <a:r>
              <a:t>We hope the bottom latent vector only contains instrument information. So except for predicting instrument ground truth, we also implement adversarial training to expel pitch information.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Shape 828"/>
          <p:cNvSpPr>
            <a:spLocks noGrp="1" noRot="1" noChangeAspect="1"/>
          </p:cNvSpPr>
          <p:nvPr>
            <p:ph type="sldImg"/>
          </p:nvPr>
        </p:nvSpPr>
        <p:spPr>
          <a:prstGeom prst="rect">
            <a:avLst/>
          </a:prstGeom>
        </p:spPr>
        <p:txBody>
          <a:bodyPr/>
          <a:lstStyle/>
          <a:p>
            <a:endParaRPr/>
          </a:p>
        </p:txBody>
      </p:sp>
      <p:sp>
        <p:nvSpPr>
          <p:cNvPr id="829" name="Shape 829"/>
          <p:cNvSpPr>
            <a:spLocks noGrp="1"/>
          </p:cNvSpPr>
          <p:nvPr>
            <p:ph type="body" sz="quarter" idx="1"/>
          </p:nvPr>
        </p:nvSpPr>
        <p:spPr>
          <a:prstGeom prst="rect">
            <a:avLst/>
          </a:prstGeom>
        </p:spPr>
        <p:txBody>
          <a:bodyPr/>
          <a:lstStyle/>
          <a:p>
            <a:r>
              <a:rPr dirty="0"/>
              <a:t>Then, since Zt is supposed not to carry pitch information, the only way to obtain the pitch information needed to predict </a:t>
            </a:r>
            <a:r>
              <a:rPr lang="en-US" altLang="zh-TW" dirty="0" smtClean="0"/>
              <a:t>pianoroll</a:t>
            </a:r>
            <a:r>
              <a:rPr lang="zh-TW" altLang="en-US" baseline="0" dirty="0" smtClean="0"/>
              <a:t> </a:t>
            </a:r>
            <a:r>
              <a:rPr dirty="0" smtClean="0"/>
              <a:t>is </a:t>
            </a:r>
            <a:r>
              <a:rPr dirty="0"/>
              <a:t>from the skip connections. Second, it is fine to assume that the skip connections can pass over the pitch information, due to the nice one-to-one time-frequency correspondence between </a:t>
            </a:r>
            <a:r>
              <a:rPr lang="en-US" altLang="zh-TW" dirty="0" smtClean="0"/>
              <a:t>cqt</a:t>
            </a:r>
            <a:r>
              <a:rPr lang="zh-TW" altLang="en-US" dirty="0" smtClean="0"/>
              <a:t> </a:t>
            </a:r>
            <a:r>
              <a:rPr dirty="0" smtClean="0"/>
              <a:t>and </a:t>
            </a:r>
            <a:r>
              <a:rPr dirty="0"/>
              <a:t>each frontal slice of </a:t>
            </a:r>
            <a:r>
              <a:rPr lang="en-US" altLang="zh-TW" dirty="0" smtClean="0"/>
              <a:t>pianoroll</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Shape 850"/>
          <p:cNvSpPr>
            <a:spLocks noGrp="1" noRot="1" noChangeAspect="1"/>
          </p:cNvSpPr>
          <p:nvPr>
            <p:ph type="sldImg"/>
          </p:nvPr>
        </p:nvSpPr>
        <p:spPr>
          <a:prstGeom prst="rect">
            <a:avLst/>
          </a:prstGeom>
        </p:spPr>
        <p:txBody>
          <a:bodyPr/>
          <a:lstStyle/>
          <a:p>
            <a:endParaRPr/>
          </a:p>
        </p:txBody>
      </p:sp>
      <p:sp>
        <p:nvSpPr>
          <p:cNvPr id="851" name="Shape 851"/>
          <p:cNvSpPr>
            <a:spLocks noGrp="1"/>
          </p:cNvSpPr>
          <p:nvPr>
            <p:ph type="body" sz="quarter" idx="1"/>
          </p:nvPr>
        </p:nvSpPr>
        <p:spPr>
          <a:prstGeom prst="rect">
            <a:avLst/>
          </a:prstGeom>
        </p:spPr>
        <p:txBody>
          <a:bodyPr/>
          <a:lstStyle/>
          <a:p>
            <a:r>
              <a:rPr dirty="0"/>
              <a:t>Moreover, in </a:t>
            </a:r>
            <a:r>
              <a:rPr lang="en-US" altLang="zh-TW" dirty="0" smtClean="0"/>
              <a:t>cqt</a:t>
            </a:r>
            <a:r>
              <a:rPr lang="zh-TW" altLang="en-US" dirty="0" smtClean="0"/>
              <a:t> </a:t>
            </a:r>
            <a:r>
              <a:rPr dirty="0" smtClean="0"/>
              <a:t>pitch </a:t>
            </a:r>
            <a:r>
              <a:rPr dirty="0"/>
              <a:t>only affects the lowest partial of a harmonic series created by a musical note, while timbre affects all the partials. If we view pitch as the “boundary” outlining an object, and timbre as the “texture” of that object, detecting the pitches may be analogous to image segmentation, for which U-nets have been shown effective in solving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Shape 859"/>
          <p:cNvSpPr>
            <a:spLocks noGrp="1" noRot="1" noChangeAspect="1"/>
          </p:cNvSpPr>
          <p:nvPr>
            <p:ph type="sldImg"/>
          </p:nvPr>
        </p:nvSpPr>
        <p:spPr>
          <a:prstGeom prst="rect">
            <a:avLst/>
          </a:prstGeom>
        </p:spPr>
        <p:txBody>
          <a:bodyPr/>
          <a:lstStyle/>
          <a:p>
            <a:endParaRPr/>
          </a:p>
        </p:txBody>
      </p:sp>
      <p:sp>
        <p:nvSpPr>
          <p:cNvPr id="860" name="Shape 860"/>
          <p:cNvSpPr>
            <a:spLocks noGrp="1"/>
          </p:cNvSpPr>
          <p:nvPr>
            <p:ph type="body" sz="quarter" idx="1"/>
          </p:nvPr>
        </p:nvSpPr>
        <p:spPr>
          <a:prstGeom prst="rect">
            <a:avLst/>
          </a:prstGeom>
        </p:spPr>
        <p:txBody>
          <a:bodyPr/>
          <a:lstStyle/>
          <a:p>
            <a:r>
              <a:t>After training the model, ideally the instrument latent vector will be pitch-invariant. So if we want to realize rearrangement, we then replace Zt with another Zt which contains information from other instrumentation, so that the model will know how to arrange pitch with new instrument information.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Shape 908"/>
          <p:cNvSpPr>
            <a:spLocks noGrp="1" noRot="1" noChangeAspect="1"/>
          </p:cNvSpPr>
          <p:nvPr>
            <p:ph type="sldImg"/>
          </p:nvPr>
        </p:nvSpPr>
        <p:spPr>
          <a:prstGeom prst="rect">
            <a:avLst/>
          </a:prstGeom>
        </p:spPr>
        <p:txBody>
          <a:bodyPr/>
          <a:lstStyle/>
          <a:p>
            <a:endParaRPr/>
          </a:p>
        </p:txBody>
      </p:sp>
      <p:sp>
        <p:nvSpPr>
          <p:cNvPr id="909" name="Shape 909"/>
          <p:cNvSpPr>
            <a:spLocks noGrp="1"/>
          </p:cNvSpPr>
          <p:nvPr>
            <p:ph type="body" sz="quarter" idx="1"/>
          </p:nvPr>
        </p:nvSpPr>
        <p:spPr>
          <a:prstGeom prst="rect">
            <a:avLst/>
          </a:prstGeom>
        </p:spPr>
        <p:txBody>
          <a:bodyPr/>
          <a:lstStyle/>
          <a:p>
            <a:r>
              <a:t>When evaluating, we choose four types of common composition: </a:t>
            </a:r>
          </a:p>
          <a:p>
            <a:r>
              <a:t>strings composition (i.e., violin and cello), piano, acoustic composition (i.e., guitar, or guitar and melody), and band composition (bass, melody chord). We then choose four songs from each group and randomly swapping the instrument latent vector.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Shape 695"/>
          <p:cNvSpPr>
            <a:spLocks noGrp="1" noRot="1" noChangeAspect="1"/>
          </p:cNvSpPr>
          <p:nvPr>
            <p:ph type="sldImg"/>
          </p:nvPr>
        </p:nvSpPr>
        <p:spPr>
          <a:prstGeom prst="rect">
            <a:avLst/>
          </a:prstGeom>
        </p:spPr>
        <p:txBody>
          <a:bodyPr/>
          <a:lstStyle/>
          <a:p>
            <a:endParaRPr/>
          </a:p>
        </p:txBody>
      </p:sp>
      <p:sp>
        <p:nvSpPr>
          <p:cNvPr id="696" name="Shape 696"/>
          <p:cNvSpPr>
            <a:spLocks noGrp="1"/>
          </p:cNvSpPr>
          <p:nvPr>
            <p:ph type="body" sz="quarter" idx="1"/>
          </p:nvPr>
        </p:nvSpPr>
        <p:spPr>
          <a:prstGeom prst="rect">
            <a:avLst/>
          </a:prstGeom>
        </p:spPr>
        <p:txBody>
          <a:bodyPr/>
          <a:lstStyle/>
          <a:p>
            <a:r>
              <a:rPr dirty="0"/>
              <a:t>Another trend for music generation is to generate variations of existing musical material. We called it music arrangement style transfer. Which means to preserve the </a:t>
            </a:r>
            <a:r>
              <a:rPr lang="en-US" altLang="zh-TW" dirty="0" smtClean="0"/>
              <a:t>pitch</a:t>
            </a:r>
            <a:r>
              <a:rPr lang="zh-TW" altLang="en-US" dirty="0" smtClean="0"/>
              <a:t> </a:t>
            </a:r>
            <a:r>
              <a:rPr dirty="0" smtClean="0"/>
              <a:t>contour </a:t>
            </a:r>
            <a:r>
              <a:rPr dirty="0"/>
              <a:t>while altering some other</a:t>
            </a:r>
          </a:p>
          <a:p>
            <a:r>
              <a:rPr dirty="0"/>
              <a:t>score features, such as genre, instrumentation, harmonization, etc, in a meaningful way.</a:t>
            </a:r>
          </a:p>
          <a:p>
            <a:endParaRPr dirty="0"/>
          </a:p>
          <a:p>
            <a:r>
              <a:rPr dirty="0"/>
              <a:t>For example…..</a:t>
            </a:r>
          </a:p>
          <a:p>
            <a:endParaRPr dirty="0"/>
          </a:p>
          <a:p>
            <a:r>
              <a:rPr dirty="0"/>
              <a:t>In contrast to music generation, we have a song to reference.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Shape 916"/>
          <p:cNvSpPr>
            <a:spLocks noGrp="1" noRot="1" noChangeAspect="1"/>
          </p:cNvSpPr>
          <p:nvPr>
            <p:ph type="sldImg"/>
          </p:nvPr>
        </p:nvSpPr>
        <p:spPr>
          <a:prstGeom prst="rect">
            <a:avLst/>
          </a:prstGeom>
        </p:spPr>
        <p:txBody>
          <a:bodyPr/>
          <a:lstStyle/>
          <a:p>
            <a:endParaRPr/>
          </a:p>
        </p:txBody>
      </p:sp>
      <p:sp>
        <p:nvSpPr>
          <p:cNvPr id="917" name="Shape 917"/>
          <p:cNvSpPr>
            <a:spLocks noGrp="1"/>
          </p:cNvSpPr>
          <p:nvPr>
            <p:ph type="body" sz="quarter" idx="1"/>
          </p:nvPr>
        </p:nvSpPr>
        <p:spPr>
          <a:prstGeom prst="rect">
            <a:avLst/>
          </a:prstGeom>
        </p:spPr>
        <p:txBody>
          <a:bodyPr/>
          <a:lstStyle/>
          <a:p>
            <a:r>
              <a:rPr dirty="0"/>
              <a:t>Then we randomly choose 12 new generated songs for user study evaluation. We ask 40 subjects to evaluate these songs based on three values.We compared four types of models. UnetED, DuoED, ablated version of UnetED and Hadad 2018, which is a disentangled model for image. We use the same model structure but train on our own data. More information about the user study can be found in our paper.</a:t>
            </a:r>
          </a:p>
          <a:p>
            <a:endParaRPr dirty="0"/>
          </a:p>
          <a:p>
            <a:endParaRPr dirty="0"/>
          </a:p>
          <a:p>
            <a:r>
              <a:rPr dirty="0"/>
              <a:t>We can see that Unet has the best performance on the three metrics. </a:t>
            </a:r>
            <a:endParaRPr lang="en-US" dirty="0" smtClean="0"/>
          </a:p>
          <a:p>
            <a:endParaRPr lang="en-US" dirty="0" smtClean="0"/>
          </a:p>
          <a:p>
            <a:endParaRPr lang="en-US" dirty="0" smtClean="0"/>
          </a:p>
          <a:p>
            <a:r>
              <a:rPr dirty="0" smtClean="0"/>
              <a:t>Moreover</a:t>
            </a:r>
            <a:r>
              <a:rPr dirty="0"/>
              <a:t>, we found that there is no much difference between the ratings from people with music background and people without music</a:t>
            </a:r>
          </a:p>
          <a:p>
            <a:r>
              <a:rPr dirty="0"/>
              <a:t>background. The only difference is that people with music background averagely tends to give slightly lower ratings.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Shape 922"/>
          <p:cNvSpPr>
            <a:spLocks noGrp="1" noRot="1" noChangeAspect="1"/>
          </p:cNvSpPr>
          <p:nvPr>
            <p:ph type="sldImg"/>
          </p:nvPr>
        </p:nvSpPr>
        <p:spPr>
          <a:prstGeom prst="rect">
            <a:avLst/>
          </a:prstGeom>
        </p:spPr>
        <p:txBody>
          <a:bodyPr/>
          <a:lstStyle/>
          <a:p>
            <a:endParaRPr/>
          </a:p>
        </p:txBody>
      </p:sp>
      <p:sp>
        <p:nvSpPr>
          <p:cNvPr id="923" name="Shape 923"/>
          <p:cNvSpPr>
            <a:spLocks noGrp="1"/>
          </p:cNvSpPr>
          <p:nvPr>
            <p:ph type="body" sz="quarter" idx="1"/>
          </p:nvPr>
        </p:nvSpPr>
        <p:spPr>
          <a:prstGeom prst="rect">
            <a:avLst/>
          </a:prstGeom>
        </p:spPr>
        <p:txBody>
          <a:bodyPr/>
          <a:lstStyle/>
          <a:p>
            <a:r>
              <a:t>We then show the rearrangement result of UnetED. </a:t>
            </a:r>
          </a:p>
          <a:p>
            <a:endParaRPr/>
          </a:p>
          <a:p>
            <a:r>
              <a:t>We can see that when rearranging the music to be played by band, UnetED finds the low-pitched notes for the bass to play and the melody notes for the flute or violin to play and the chord played by guitar and piano. This demonstrates that UnetED has the ability to choose suitable instruments playing certain notes combination. This result is also showed in arranging string instruments.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r>
              <a:t>We then show the rearrangement result of UnetED. </a:t>
            </a:r>
          </a:p>
          <a:p>
            <a:endParaRPr/>
          </a:p>
          <a:p>
            <a:r>
              <a:t>We can see that when rearranging the music to be played by band, UnetED finds the low-pitched notes for the bass to play and the melody notes for the flute or violin to play and the chord played by guitar and piano. This demonstrates that UnetED has the ability to choose suitable instruments playing certain notes combination. This result is also showed in arranging string instruments.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Shape 949"/>
          <p:cNvSpPr>
            <a:spLocks noGrp="1" noRot="1" noChangeAspect="1"/>
          </p:cNvSpPr>
          <p:nvPr>
            <p:ph type="sldImg"/>
          </p:nvPr>
        </p:nvSpPr>
        <p:spPr>
          <a:prstGeom prst="rect">
            <a:avLst/>
          </a:prstGeom>
        </p:spPr>
        <p:txBody>
          <a:bodyPr/>
          <a:lstStyle/>
          <a:p>
            <a:endParaRPr/>
          </a:p>
        </p:txBody>
      </p:sp>
      <p:sp>
        <p:nvSpPr>
          <p:cNvPr id="950" name="Shape 950"/>
          <p:cNvSpPr>
            <a:spLocks noGrp="1"/>
          </p:cNvSpPr>
          <p:nvPr>
            <p:ph type="body" sz="quarter" idx="1"/>
          </p:nvPr>
        </p:nvSpPr>
        <p:spPr>
          <a:prstGeom prst="rect">
            <a:avLst/>
          </a:prstGeom>
        </p:spPr>
        <p:txBody>
          <a:bodyPr/>
          <a:lstStyle/>
          <a:p>
            <a:r>
              <a:t>Moreover, in the future, we can also connect the output score with synthesizer or audio synthesis model like performanceNet or GANSynth to output a music piece.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Shape 974"/>
          <p:cNvSpPr>
            <a:spLocks noGrp="1" noRot="1" noChangeAspect="1"/>
          </p:cNvSpPr>
          <p:nvPr>
            <p:ph type="sldImg"/>
          </p:nvPr>
        </p:nvSpPr>
        <p:spPr>
          <a:prstGeom prst="rect">
            <a:avLst/>
          </a:prstGeom>
        </p:spPr>
        <p:txBody>
          <a:bodyPr/>
          <a:lstStyle/>
          <a:p>
            <a:endParaRPr/>
          </a:p>
        </p:txBody>
      </p:sp>
      <p:sp>
        <p:nvSpPr>
          <p:cNvPr id="975" name="Shape 975"/>
          <p:cNvSpPr>
            <a:spLocks noGrp="1"/>
          </p:cNvSpPr>
          <p:nvPr>
            <p:ph type="body" sz="quarter" idx="1"/>
          </p:nvPr>
        </p:nvSpPr>
        <p:spPr>
          <a:prstGeom prst="rect">
            <a:avLst/>
          </a:prstGeom>
        </p:spPr>
        <p:txBody>
          <a:bodyPr/>
          <a:lstStyle/>
          <a:p>
            <a:r>
              <a:t>Here we only use synthesizer to synthesize the music and let you hear. Because the model has to transcript frist which is a difficult task for polyphonic music, and since it’s a synthesized music, the quality might not be that good, but can improve in the future. Here we just want to let you hear the raw output of the model.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Shape 983"/>
          <p:cNvSpPr>
            <a:spLocks noGrp="1" noRot="1" noChangeAspect="1"/>
          </p:cNvSpPr>
          <p:nvPr>
            <p:ph type="sldImg"/>
          </p:nvPr>
        </p:nvSpPr>
        <p:spPr>
          <a:prstGeom prst="rect">
            <a:avLst/>
          </a:prstGeom>
        </p:spPr>
        <p:txBody>
          <a:bodyPr/>
          <a:lstStyle/>
          <a:p>
            <a:endParaRPr/>
          </a:p>
        </p:txBody>
      </p:sp>
      <p:sp>
        <p:nvSpPr>
          <p:cNvPr id="984" name="Shape 984"/>
          <p:cNvSpPr>
            <a:spLocks noGrp="1"/>
          </p:cNvSpPr>
          <p:nvPr>
            <p:ph type="body" sz="quarter" idx="1"/>
          </p:nvPr>
        </p:nvSpPr>
        <p:spPr>
          <a:prstGeom prst="rect">
            <a:avLst/>
          </a:prstGeom>
        </p:spPr>
        <p:txBody>
          <a:bodyPr/>
          <a:lstStyle/>
          <a:p>
            <a:r>
              <a:t>Moreover, we also analyze whether the latent vector z has sufficient timbre information and can be used in other task. To do so, we first extract all the Zt from the song in MedleyDB and Mixing Secret. </a:t>
            </a:r>
          </a:p>
          <a:p>
            <a:endParaRPr/>
          </a:p>
          <a:p>
            <a:endParaRPr/>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Shape 999"/>
          <p:cNvSpPr>
            <a:spLocks noGrp="1" noRot="1" noChangeAspect="1"/>
          </p:cNvSpPr>
          <p:nvPr>
            <p:ph type="sldImg"/>
          </p:nvPr>
        </p:nvSpPr>
        <p:spPr>
          <a:prstGeom prst="rect">
            <a:avLst/>
          </a:prstGeom>
        </p:spPr>
        <p:txBody>
          <a:bodyPr/>
          <a:lstStyle/>
          <a:p>
            <a:endParaRPr/>
          </a:p>
        </p:txBody>
      </p:sp>
      <p:sp>
        <p:nvSpPr>
          <p:cNvPr id="1000" name="Shape 1000"/>
          <p:cNvSpPr>
            <a:spLocks noGrp="1"/>
          </p:cNvSpPr>
          <p:nvPr>
            <p:ph type="body" sz="quarter" idx="1"/>
          </p:nvPr>
        </p:nvSpPr>
        <p:spPr>
          <a:prstGeom prst="rect">
            <a:avLst/>
          </a:prstGeom>
        </p:spPr>
        <p:txBody>
          <a:bodyPr/>
          <a:lstStyle/>
          <a:p>
            <a:r>
              <a:t>And then use the training set to train a decoder to predict frame-level instrument ground truth.</a:t>
            </a:r>
          </a:p>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Shape 1008"/>
          <p:cNvSpPr>
            <a:spLocks noGrp="1" noRot="1" noChangeAspect="1"/>
          </p:cNvSpPr>
          <p:nvPr>
            <p:ph type="sldImg"/>
          </p:nvPr>
        </p:nvSpPr>
        <p:spPr>
          <a:prstGeom prst="rect">
            <a:avLst/>
          </a:prstGeom>
        </p:spPr>
        <p:txBody>
          <a:bodyPr/>
          <a:lstStyle/>
          <a:p>
            <a:endParaRPr/>
          </a:p>
        </p:txBody>
      </p:sp>
      <p:sp>
        <p:nvSpPr>
          <p:cNvPr id="1009" name="Shape 1009"/>
          <p:cNvSpPr>
            <a:spLocks noGrp="1"/>
          </p:cNvSpPr>
          <p:nvPr>
            <p:ph type="body" sz="quarter" idx="1"/>
          </p:nvPr>
        </p:nvSpPr>
        <p:spPr>
          <a:prstGeom prst="rect">
            <a:avLst/>
          </a:prstGeom>
        </p:spPr>
        <p:txBody>
          <a:bodyPr/>
          <a:lstStyle/>
          <a:p>
            <a:r>
              <a:t>重點:</a:t>
            </a:r>
          </a:p>
          <a:p>
            <a:endParaRPr/>
          </a:p>
          <a:p>
            <a:pPr marL="140368" indent="-140368">
              <a:buSzPct val="100000"/>
              <a:buChar char="-"/>
            </a:pPr>
            <a:r>
              <a:t>disentangled model for learning instrument in-variant feature</a:t>
            </a:r>
          </a:p>
          <a:p>
            <a:pPr marL="140368" indent="-140368">
              <a:buSzPct val="100000"/>
              <a:buChar char="-"/>
            </a:pPr>
            <a:r>
              <a:t>this model can be used for instrumentation style transfer</a:t>
            </a:r>
          </a:p>
          <a:p>
            <a:pPr marL="140368" indent="-140368">
              <a:buSzPct val="100000"/>
              <a:buChar char="-"/>
            </a:pPr>
            <a:r>
              <a:t>and also can be used for instrument prediction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r>
              <a:rPr dirty="0"/>
              <a:t>There are few research on this topics such as RaGAN, FusionGAN and music CycleGAN. However, although so far all these research focus on genre style transfer, their models can’t not choose which instrument to use when generated a new song. However, instrumentation is an important task since different genre might use different instruments. For example, rock music often uses e-guitar and bass while country music has more a-guitar and violin. As a result, in our research, we tried to look into this topic, and narrow down the task into instrumentation style transfer.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Shape 721"/>
          <p:cNvSpPr>
            <a:spLocks noGrp="1" noRot="1" noChangeAspect="1"/>
          </p:cNvSpPr>
          <p:nvPr>
            <p:ph type="sldImg"/>
          </p:nvPr>
        </p:nvSpPr>
        <p:spPr>
          <a:prstGeom prst="rect">
            <a:avLst/>
          </a:prstGeom>
        </p:spPr>
        <p:txBody>
          <a:bodyPr/>
          <a:lstStyle/>
          <a:p>
            <a:endParaRPr/>
          </a:p>
        </p:txBody>
      </p:sp>
      <p:sp>
        <p:nvSpPr>
          <p:cNvPr id="722" name="Shape 722"/>
          <p:cNvSpPr>
            <a:spLocks noGrp="1"/>
          </p:cNvSpPr>
          <p:nvPr>
            <p:ph type="body" sz="quarter" idx="1"/>
          </p:nvPr>
        </p:nvSpPr>
        <p:spPr>
          <a:prstGeom prst="rect">
            <a:avLst/>
          </a:prstGeom>
        </p:spPr>
        <p:txBody>
          <a:bodyPr/>
          <a:lstStyle/>
          <a:p>
            <a:r>
              <a:rPr lang="en-US" altLang="zh-TW" dirty="0" smtClean="0"/>
              <a:t>So</a:t>
            </a:r>
            <a:r>
              <a:rPr lang="zh-TW" altLang="en-US" dirty="0" smtClean="0"/>
              <a:t> </a:t>
            </a:r>
            <a:r>
              <a:rPr lang="en-US" altLang="zh-TW" dirty="0" smtClean="0"/>
              <a:t>the</a:t>
            </a:r>
            <a:r>
              <a:rPr lang="zh-TW" altLang="en-US" dirty="0" smtClean="0"/>
              <a:t> </a:t>
            </a:r>
            <a:r>
              <a:rPr lang="en-US" altLang="zh-TW" dirty="0" smtClean="0"/>
              <a:t>goal</a:t>
            </a:r>
            <a:r>
              <a:rPr lang="zh-TW" altLang="en-US" dirty="0" smtClean="0"/>
              <a:t> </a:t>
            </a:r>
            <a:r>
              <a:rPr lang="en-US" altLang="zh-TW" dirty="0" smtClean="0"/>
              <a:t>is</a:t>
            </a:r>
            <a:r>
              <a:rPr lang="zh-TW" altLang="en-US" dirty="0" smtClean="0"/>
              <a:t> </a:t>
            </a:r>
            <a:r>
              <a:rPr lang="en-US" altLang="zh-TW" dirty="0" smtClean="0"/>
              <a:t>to</a:t>
            </a:r>
            <a:r>
              <a:rPr lang="zh-TW" altLang="en-US" dirty="0" smtClean="0"/>
              <a:t> </a:t>
            </a:r>
            <a:r>
              <a:rPr lang="en-US" altLang="zh-TW" dirty="0" smtClean="0"/>
              <a:t>rearrange</a:t>
            </a:r>
            <a:r>
              <a:rPr lang="zh-TW" altLang="en-US" dirty="0" smtClean="0"/>
              <a:t> </a:t>
            </a:r>
            <a:r>
              <a:rPr lang="en-US" altLang="zh-TW" dirty="0" smtClean="0"/>
              <a:t>the</a:t>
            </a:r>
            <a:r>
              <a:rPr lang="zh-TW" altLang="en-US" dirty="0" smtClean="0"/>
              <a:t> </a:t>
            </a:r>
            <a:r>
              <a:rPr lang="en-US" altLang="zh-TW" dirty="0" smtClean="0"/>
              <a:t>music</a:t>
            </a:r>
            <a:r>
              <a:rPr lang="zh-TW" altLang="en-US" dirty="0" smtClean="0"/>
              <a:t> </a:t>
            </a:r>
            <a:r>
              <a:rPr lang="en-US" altLang="zh-TW" dirty="0" smtClean="0"/>
              <a:t>by</a:t>
            </a:r>
            <a:r>
              <a:rPr lang="zh-TW" altLang="en-US" dirty="0" smtClean="0"/>
              <a:t> </a:t>
            </a:r>
            <a:r>
              <a:rPr lang="en-US" altLang="zh-TW" dirty="0" smtClean="0"/>
              <a:t>using</a:t>
            </a:r>
            <a:r>
              <a:rPr lang="zh-TW" altLang="en-US" dirty="0" smtClean="0"/>
              <a:t> </a:t>
            </a:r>
            <a:r>
              <a:rPr lang="en-US" altLang="zh-TW" dirty="0" smtClean="0"/>
              <a:t>different</a:t>
            </a:r>
            <a:r>
              <a:rPr lang="zh-TW" altLang="en-US" dirty="0" smtClean="0"/>
              <a:t> </a:t>
            </a:r>
            <a:r>
              <a:rPr lang="en-US" altLang="zh-TW" dirty="0" smtClean="0"/>
              <a:t>instrument</a:t>
            </a:r>
            <a:endParaRPr lang="en-US" dirty="0" smtClean="0"/>
          </a:p>
          <a:p>
            <a:endParaRPr lang="en-US" dirty="0" smtClean="0"/>
          </a:p>
          <a:p>
            <a:r>
              <a:rPr dirty="0" smtClean="0"/>
              <a:t>The </a:t>
            </a:r>
            <a:r>
              <a:rPr dirty="0"/>
              <a:t>biggest obstacle in this task is that there is no enough data to demonstrate different instrumentations of the same music pieces, so it’s hard to train a model for this task. </a:t>
            </a:r>
          </a:p>
          <a:p>
            <a:endParaRPr dirty="0"/>
          </a:p>
          <a:p>
            <a:r>
              <a:rPr dirty="0"/>
              <a:t>In order to solve this problem, we use paired MIDI and Audio as our training data since it’s more easy to get. We train a music transcription network to let model learn how the music pieces are composed and investigate “disentanglement techniques” for model to learn how to rearrange instrument by itself. In this work, we use the synthesized music.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Shape 726"/>
          <p:cNvSpPr>
            <a:spLocks noGrp="1" noRot="1" noChangeAspect="1"/>
          </p:cNvSpPr>
          <p:nvPr>
            <p:ph type="sldImg"/>
          </p:nvPr>
        </p:nvSpPr>
        <p:spPr>
          <a:prstGeom prst="rect">
            <a:avLst/>
          </a:prstGeom>
        </p:spPr>
        <p:txBody>
          <a:bodyPr/>
          <a:lstStyle/>
          <a:p>
            <a:endParaRPr/>
          </a:p>
        </p:txBody>
      </p:sp>
      <p:sp>
        <p:nvSpPr>
          <p:cNvPr id="727" name="Shape 727"/>
          <p:cNvSpPr>
            <a:spLocks noGrp="1"/>
          </p:cNvSpPr>
          <p:nvPr>
            <p:ph type="body" sz="quarter" idx="1"/>
          </p:nvPr>
        </p:nvSpPr>
        <p:spPr>
          <a:prstGeom prst="rect">
            <a:avLst/>
          </a:prstGeom>
        </p:spPr>
        <p:txBody>
          <a:bodyPr/>
          <a:lstStyle/>
          <a:p>
            <a:r>
              <a:t>The biggest obstacle in this task is that there is no enough data to demonstrate different instrumentations of the same music pieces, so it’s hard to train a model for this task. </a:t>
            </a:r>
          </a:p>
          <a:p>
            <a:endParaRPr/>
          </a:p>
          <a:p>
            <a:r>
              <a:t>In order to solve this problem, we use paired MIDI and Audio as our training data since it’s more easy to get. We train a music transcription network to let model learn how the music pieces are composed and investigate “disentanglement techniques” for model to learn how to rearrange instrument by itself. In this work, we use the synthesized music.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noRot="1" noChangeAspect="1"/>
          </p:cNvSpPr>
          <p:nvPr>
            <p:ph type="sldImg"/>
          </p:nvPr>
        </p:nvSpPr>
        <p:spPr>
          <a:prstGeom prst="rect">
            <a:avLst/>
          </a:prstGeom>
        </p:spPr>
        <p:txBody>
          <a:bodyPr/>
          <a:lstStyle/>
          <a:p>
            <a:endParaRPr/>
          </a:p>
        </p:txBody>
      </p:sp>
      <p:sp>
        <p:nvSpPr>
          <p:cNvPr id="737" name="Shape 737"/>
          <p:cNvSpPr>
            <a:spLocks noGrp="1"/>
          </p:cNvSpPr>
          <p:nvPr>
            <p:ph type="body" sz="quarter" idx="1"/>
          </p:nvPr>
        </p:nvSpPr>
        <p:spPr>
          <a:prstGeom prst="rect">
            <a:avLst/>
          </a:prstGeom>
        </p:spPr>
        <p:txBody>
          <a:bodyPr/>
          <a:lstStyle/>
          <a:p>
            <a:r>
              <a:t>And this is the broad overview of our system. For a music transcription network. The input is an audio and the output is a score or pioanoroll.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Shape 755"/>
          <p:cNvSpPr>
            <a:spLocks noGrp="1" noRot="1" noChangeAspect="1"/>
          </p:cNvSpPr>
          <p:nvPr>
            <p:ph type="sldImg"/>
          </p:nvPr>
        </p:nvSpPr>
        <p:spPr>
          <a:prstGeom prst="rect">
            <a:avLst/>
          </a:prstGeom>
        </p:spPr>
        <p:txBody>
          <a:bodyPr/>
          <a:lstStyle/>
          <a:p>
            <a:endParaRPr/>
          </a:p>
        </p:txBody>
      </p:sp>
      <p:sp>
        <p:nvSpPr>
          <p:cNvPr id="756" name="Shape 756"/>
          <p:cNvSpPr>
            <a:spLocks noGrp="1"/>
          </p:cNvSpPr>
          <p:nvPr>
            <p:ph type="body" sz="quarter" idx="1"/>
          </p:nvPr>
        </p:nvSpPr>
        <p:spPr>
          <a:prstGeom prst="rect">
            <a:avLst/>
          </a:prstGeom>
        </p:spPr>
        <p:txBody>
          <a:bodyPr/>
          <a:lstStyle/>
          <a:p>
            <a:r>
              <a:t>However, at the middle, we want our model to separate the information of different attributes. In our task, we separate instrument information from the content, a.k.a pitch. The idea is that by doing so, if we change the instrument part and preserve the content part, then we can force our model to change instrumentation without much affecting the content and realize rearrangement.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a:spLocks noGrp="1" noRot="1" noChangeAspect="1"/>
          </p:cNvSpPr>
          <p:nvPr>
            <p:ph type="sldImg"/>
          </p:nvPr>
        </p:nvSpPr>
        <p:spPr>
          <a:prstGeom prst="rect">
            <a:avLst/>
          </a:prstGeom>
        </p:spPr>
        <p:txBody>
          <a:bodyPr/>
          <a:lstStyle/>
          <a:p>
            <a:endParaRPr/>
          </a:p>
        </p:txBody>
      </p:sp>
      <p:sp>
        <p:nvSpPr>
          <p:cNvPr id="765" name="Shape 765"/>
          <p:cNvSpPr>
            <a:spLocks noGrp="1"/>
          </p:cNvSpPr>
          <p:nvPr>
            <p:ph type="body" sz="quarter" idx="1"/>
          </p:nvPr>
        </p:nvSpPr>
        <p:spPr>
          <a:prstGeom prst="rect">
            <a:avLst/>
          </a:prstGeom>
        </p:spPr>
        <p:txBody>
          <a:bodyPr/>
          <a:lstStyle/>
          <a:p>
            <a:r>
              <a:t>For a music audio, we can extract these three ground truth. pianoroll, a 3-D metric to represent which note is played by which instrument. Pitch roll: what kind of pitch is played in each time frame. Instrument roll: what kind of instrument is played in each time frame. and Pianoroll will be used as our target output. Instrument roll and pitch roll will be used in our model to help extract disentangled representation.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Shape 769"/>
          <p:cNvSpPr>
            <a:spLocks noGrp="1" noRot="1" noChangeAspect="1"/>
          </p:cNvSpPr>
          <p:nvPr>
            <p:ph type="sldImg"/>
          </p:nvPr>
        </p:nvSpPr>
        <p:spPr>
          <a:prstGeom prst="rect">
            <a:avLst/>
          </a:prstGeom>
        </p:spPr>
        <p:txBody>
          <a:bodyPr/>
          <a:lstStyle/>
          <a:p>
            <a:endParaRPr/>
          </a:p>
        </p:txBody>
      </p:sp>
      <p:sp>
        <p:nvSpPr>
          <p:cNvPr id="770" name="Shape 770"/>
          <p:cNvSpPr>
            <a:spLocks noGrp="1"/>
          </p:cNvSpPr>
          <p:nvPr>
            <p:ph type="body" sz="quarter" idx="1"/>
          </p:nvPr>
        </p:nvSpPr>
        <p:spPr>
          <a:prstGeom prst="rect">
            <a:avLst/>
          </a:prstGeom>
        </p:spPr>
        <p:txBody>
          <a:bodyPr/>
          <a:lstStyle/>
          <a:p>
            <a:r>
              <a:t>In order to do the disentanglement, we proposed two model structures. First one is called DuoED. It is called Duo because it has two branches.</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6" name="Group"/>
          <p:cNvGrpSpPr/>
          <p:nvPr/>
        </p:nvGrpSpPr>
        <p:grpSpPr>
          <a:xfrm>
            <a:off x="3216275" y="5775325"/>
            <a:ext cx="1643063" cy="987426"/>
            <a:chOff x="0" y="0"/>
            <a:chExt cx="1643062" cy="987425"/>
          </a:xfrm>
        </p:grpSpPr>
        <p:sp>
          <p:nvSpPr>
            <p:cNvPr id="13" name="Circle"/>
            <p:cNvSpPr/>
            <p:nvPr/>
          </p:nvSpPr>
          <p:spPr>
            <a:xfrm>
              <a:off x="967365" y="0"/>
              <a:ext cx="165279" cy="165179"/>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endParaRPr/>
            </a:p>
          </p:txBody>
        </p:sp>
        <p:sp>
          <p:nvSpPr>
            <p:cNvPr id="14" name="Circle"/>
            <p:cNvSpPr/>
            <p:nvPr/>
          </p:nvSpPr>
          <p:spPr>
            <a:xfrm>
              <a:off x="1487506" y="411730"/>
              <a:ext cx="155557" cy="155463"/>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endParaRPr/>
            </a:p>
          </p:txBody>
        </p:sp>
        <p:sp>
          <p:nvSpPr>
            <p:cNvPr id="15" name="Circle"/>
            <p:cNvSpPr/>
            <p:nvPr/>
          </p:nvSpPr>
          <p:spPr>
            <a:xfrm>
              <a:off x="1126567" y="595126"/>
              <a:ext cx="155557" cy="155463"/>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endParaRPr/>
            </a:p>
          </p:txBody>
        </p:sp>
        <p:sp>
          <p:nvSpPr>
            <p:cNvPr id="16" name="Circle"/>
            <p:cNvSpPr/>
            <p:nvPr/>
          </p:nvSpPr>
          <p:spPr>
            <a:xfrm>
              <a:off x="597919" y="876901"/>
              <a:ext cx="109377" cy="110525"/>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endParaRPr/>
            </a:p>
          </p:txBody>
        </p:sp>
        <p:sp>
          <p:nvSpPr>
            <p:cNvPr id="17" name="Circle"/>
            <p:cNvSpPr/>
            <p:nvPr/>
          </p:nvSpPr>
          <p:spPr>
            <a:xfrm>
              <a:off x="0" y="155461"/>
              <a:ext cx="109377" cy="109311"/>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endParaRPr/>
            </a:p>
          </p:txBody>
        </p:sp>
        <p:sp>
          <p:nvSpPr>
            <p:cNvPr id="18" name="Oval"/>
            <p:cNvSpPr/>
            <p:nvPr/>
          </p:nvSpPr>
          <p:spPr>
            <a:xfrm>
              <a:off x="165278" y="365578"/>
              <a:ext cx="221183" cy="222263"/>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sz="1800"/>
              </a:pPr>
              <a:endParaRPr/>
            </a:p>
          </p:txBody>
        </p:sp>
        <p:sp>
          <p:nvSpPr>
            <p:cNvPr id="19" name="Line"/>
            <p:cNvSpPr/>
            <p:nvPr/>
          </p:nvSpPr>
          <p:spPr>
            <a:xfrm flipH="1" flipV="1">
              <a:off x="927261" y="467655"/>
              <a:ext cx="550524" cy="1"/>
            </a:xfrm>
            <a:prstGeom prst="line">
              <a:avLst/>
            </a:prstGeom>
            <a:noFill/>
            <a:ln w="22225" cap="flat">
              <a:solidFill>
                <a:schemeClr val="accent1"/>
              </a:solidFill>
              <a:prstDash val="solid"/>
              <a:round/>
            </a:ln>
            <a:effectLst/>
          </p:spPr>
          <p:txBody>
            <a:bodyPr wrap="square" lIns="45719" tIns="45719" rIns="45719" bIns="45719" numCol="1" anchor="t">
              <a:noAutofit/>
            </a:bodyPr>
            <a:lstStyle/>
            <a:p>
              <a:endParaRPr/>
            </a:p>
          </p:txBody>
        </p:sp>
        <p:sp>
          <p:nvSpPr>
            <p:cNvPr id="20" name="Line"/>
            <p:cNvSpPr/>
            <p:nvPr/>
          </p:nvSpPr>
          <p:spPr>
            <a:xfrm flipH="1" flipV="1">
              <a:off x="109375" y="211386"/>
              <a:ext cx="550524" cy="1"/>
            </a:xfrm>
            <a:prstGeom prst="line">
              <a:avLst/>
            </a:prstGeom>
            <a:noFill/>
            <a:ln w="22225" cap="flat">
              <a:solidFill>
                <a:schemeClr val="accent1"/>
              </a:solidFill>
              <a:prstDash val="solid"/>
              <a:round/>
            </a:ln>
            <a:effectLst/>
          </p:spPr>
          <p:txBody>
            <a:bodyPr wrap="square" lIns="45719" tIns="45719" rIns="45719" bIns="45719" numCol="1" anchor="t">
              <a:noAutofit/>
            </a:bodyPr>
            <a:lstStyle/>
            <a:p>
              <a:endParaRPr/>
            </a:p>
          </p:txBody>
        </p:sp>
        <p:sp>
          <p:nvSpPr>
            <p:cNvPr id="21" name="Line"/>
            <p:cNvSpPr/>
            <p:nvPr/>
          </p:nvSpPr>
          <p:spPr>
            <a:xfrm>
              <a:off x="659898" y="200399"/>
              <a:ext cx="274655" cy="275702"/>
            </a:xfrm>
            <a:prstGeom prst="line">
              <a:avLst/>
            </a:prstGeom>
            <a:noFill/>
            <a:ln w="22225" cap="flat">
              <a:solidFill>
                <a:schemeClr val="accent1"/>
              </a:solidFill>
              <a:prstDash val="solid"/>
              <a:round/>
            </a:ln>
            <a:effectLst/>
          </p:spPr>
          <p:txBody>
            <a:bodyPr wrap="square" lIns="45719" tIns="45719" rIns="45719" bIns="45719" numCol="1" anchor="t">
              <a:noAutofit/>
            </a:bodyPr>
            <a:lstStyle/>
            <a:p>
              <a:endParaRPr/>
            </a:p>
          </p:txBody>
        </p:sp>
        <p:sp>
          <p:nvSpPr>
            <p:cNvPr id="22" name="Line"/>
            <p:cNvSpPr/>
            <p:nvPr/>
          </p:nvSpPr>
          <p:spPr>
            <a:xfrm flipH="1">
              <a:off x="651392" y="136029"/>
              <a:ext cx="331773" cy="330357"/>
            </a:xfrm>
            <a:prstGeom prst="line">
              <a:avLst/>
            </a:prstGeom>
            <a:noFill/>
            <a:ln w="22225" cap="flat">
              <a:solidFill>
                <a:schemeClr val="accent1"/>
              </a:solidFill>
              <a:prstDash val="solid"/>
              <a:round/>
            </a:ln>
            <a:effectLst/>
          </p:spPr>
          <p:txBody>
            <a:bodyPr wrap="square" lIns="45719" tIns="45719" rIns="45719" bIns="45719" numCol="1" anchor="t">
              <a:noAutofit/>
            </a:bodyPr>
            <a:lstStyle/>
            <a:p>
              <a:endParaRPr/>
            </a:p>
          </p:txBody>
        </p:sp>
        <p:sp>
          <p:nvSpPr>
            <p:cNvPr id="23" name="Line"/>
            <p:cNvSpPr/>
            <p:nvPr/>
          </p:nvSpPr>
          <p:spPr>
            <a:xfrm>
              <a:off x="238195" y="466385"/>
              <a:ext cx="413197" cy="1"/>
            </a:xfrm>
            <a:prstGeom prst="line">
              <a:avLst/>
            </a:prstGeom>
            <a:noFill/>
            <a:ln w="22225" cap="flat">
              <a:solidFill>
                <a:schemeClr val="accent1"/>
              </a:solidFill>
              <a:prstDash val="solid"/>
              <a:round/>
            </a:ln>
            <a:effectLst/>
          </p:spPr>
          <p:txBody>
            <a:bodyPr wrap="square" lIns="45719" tIns="45719" rIns="45719" bIns="45719" numCol="1" anchor="t">
              <a:noAutofit/>
            </a:bodyPr>
            <a:lstStyle/>
            <a:p>
              <a:endParaRPr/>
            </a:p>
          </p:txBody>
        </p:sp>
        <p:sp>
          <p:nvSpPr>
            <p:cNvPr id="24" name="Line"/>
            <p:cNvSpPr/>
            <p:nvPr/>
          </p:nvSpPr>
          <p:spPr>
            <a:xfrm flipH="1">
              <a:off x="651391" y="466385"/>
              <a:ext cx="1" cy="495535"/>
            </a:xfrm>
            <a:prstGeom prst="line">
              <a:avLst/>
            </a:prstGeom>
            <a:noFill/>
            <a:ln w="22225" cap="flat">
              <a:solidFill>
                <a:schemeClr val="accent1"/>
              </a:solidFill>
              <a:prstDash val="solid"/>
              <a:round/>
            </a:ln>
            <a:effectLst/>
          </p:spPr>
          <p:txBody>
            <a:bodyPr wrap="square" lIns="45719" tIns="45719" rIns="45719" bIns="45719" numCol="1" anchor="t">
              <a:noAutofit/>
            </a:bodyPr>
            <a:lstStyle/>
            <a:p>
              <a:endParaRPr/>
            </a:p>
          </p:txBody>
        </p:sp>
        <p:sp>
          <p:nvSpPr>
            <p:cNvPr id="25" name="Line"/>
            <p:cNvSpPr/>
            <p:nvPr/>
          </p:nvSpPr>
          <p:spPr>
            <a:xfrm flipH="1" flipV="1">
              <a:off x="651392" y="668055"/>
              <a:ext cx="497051" cy="1"/>
            </a:xfrm>
            <a:prstGeom prst="line">
              <a:avLst/>
            </a:prstGeom>
            <a:noFill/>
            <a:ln w="22225" cap="flat">
              <a:solidFill>
                <a:schemeClr val="accent1"/>
              </a:solidFill>
              <a:prstDash val="solid"/>
              <a:round/>
            </a:ln>
            <a:effectLst/>
          </p:spPr>
          <p:txBody>
            <a:bodyPr wrap="square" lIns="45719" tIns="45719" rIns="45719" bIns="45719" numCol="1" anchor="t">
              <a:noAutofit/>
            </a:bodyPr>
            <a:lstStyle/>
            <a:p>
              <a:endParaRPr/>
            </a:p>
          </p:txBody>
        </p:sp>
      </p:grpSp>
      <p:pic>
        <p:nvPicPr>
          <p:cNvPr id="27" name="圖片1" descr="圖片1"/>
          <p:cNvPicPr>
            <a:picLocks noChangeAspect="1"/>
          </p:cNvPicPr>
          <p:nvPr/>
        </p:nvPicPr>
        <p:blipFill>
          <a:blip r:embed="rId3">
            <a:extLst/>
          </a:blip>
          <a:srcRect t="8401" r="15595" b="24275"/>
          <a:stretch>
            <a:fillRect/>
          </a:stretch>
        </p:blipFill>
        <p:spPr>
          <a:xfrm>
            <a:off x="5303837" y="0"/>
            <a:ext cx="3840163" cy="1844675"/>
          </a:xfrm>
          <a:prstGeom prst="rect">
            <a:avLst/>
          </a:prstGeom>
          <a:ln w="12700">
            <a:miter lim="400000"/>
          </a:ln>
        </p:spPr>
      </p:pic>
      <p:pic>
        <p:nvPicPr>
          <p:cNvPr id="28" name="圖片1" descr="圖片1"/>
          <p:cNvPicPr>
            <a:picLocks noChangeAspect="1"/>
          </p:cNvPicPr>
          <p:nvPr/>
        </p:nvPicPr>
        <p:blipFill>
          <a:blip r:embed="rId4">
            <a:extLst/>
          </a:blip>
          <a:srcRect t="28891" r="21906"/>
          <a:stretch>
            <a:fillRect/>
          </a:stretch>
        </p:blipFill>
        <p:spPr>
          <a:xfrm>
            <a:off x="6659563" y="5084762"/>
            <a:ext cx="2484438" cy="1363663"/>
          </a:xfrm>
          <a:prstGeom prst="rect">
            <a:avLst/>
          </a:prstGeom>
          <a:ln w="12700">
            <a:miter lim="400000"/>
          </a:ln>
        </p:spPr>
      </p:pic>
      <p:pic>
        <p:nvPicPr>
          <p:cNvPr id="29" name="圖片2" descr="圖片2"/>
          <p:cNvPicPr>
            <a:picLocks noChangeAspect="1"/>
          </p:cNvPicPr>
          <p:nvPr/>
        </p:nvPicPr>
        <p:blipFill>
          <a:blip r:embed="rId5">
            <a:extLst/>
          </a:blip>
          <a:srcRect l="14632"/>
          <a:stretch>
            <a:fillRect/>
          </a:stretch>
        </p:blipFill>
        <p:spPr>
          <a:xfrm>
            <a:off x="0" y="4979987"/>
            <a:ext cx="1843089" cy="1303338"/>
          </a:xfrm>
          <a:prstGeom prst="rect">
            <a:avLst/>
          </a:prstGeom>
          <a:ln w="12700">
            <a:miter lim="400000"/>
          </a:ln>
        </p:spPr>
      </p:pic>
      <p:pic>
        <p:nvPicPr>
          <p:cNvPr id="30" name="圖片2" descr="圖片2"/>
          <p:cNvPicPr>
            <a:picLocks noChangeAspect="1"/>
          </p:cNvPicPr>
          <p:nvPr/>
        </p:nvPicPr>
        <p:blipFill>
          <a:blip r:embed="rId6">
            <a:extLst/>
          </a:blip>
          <a:srcRect b="21785"/>
          <a:stretch>
            <a:fillRect/>
          </a:stretch>
        </p:blipFill>
        <p:spPr>
          <a:xfrm>
            <a:off x="1044575" y="5940425"/>
            <a:ext cx="1943100" cy="917575"/>
          </a:xfrm>
          <a:prstGeom prst="rect">
            <a:avLst/>
          </a:prstGeom>
          <a:ln w="12700">
            <a:miter lim="400000"/>
          </a:ln>
        </p:spPr>
      </p:pic>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8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11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12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0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13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14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15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16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4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17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5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18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6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19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2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7" name="Title Text"/>
          <p:cNvSpPr txBox="1">
            <a:spLocks noGrp="1"/>
          </p:cNvSpPr>
          <p:nvPr>
            <p:ph type="title"/>
          </p:nvPr>
        </p:nvSpPr>
        <p:spPr>
          <a:xfrm>
            <a:off x="722312" y="4406900"/>
            <a:ext cx="7772401" cy="1362075"/>
          </a:xfrm>
          <a:prstGeom prst="rect">
            <a:avLst/>
          </a:prstGeom>
        </p:spPr>
        <p:txBody>
          <a:bodyPr anchor="t"/>
          <a:lstStyle>
            <a:lvl1pPr>
              <a:defRPr sz="4000">
                <a:latin typeface="Times New Roman"/>
                <a:ea typeface="Times New Roman"/>
                <a:cs typeface="Times New Roman"/>
                <a:sym typeface="Times New Roman"/>
              </a:defRPr>
            </a:lvl1pPr>
          </a:lstStyle>
          <a:p>
            <a:r>
              <a:t>Title Text</a:t>
            </a:r>
          </a:p>
        </p:txBody>
      </p:sp>
      <p:sp>
        <p:nvSpPr>
          <p:cNvPr id="208" name="Body Level One…"/>
          <p:cNvSpPr txBox="1">
            <a:spLocks noGrp="1"/>
          </p:cNvSpPr>
          <p:nvPr>
            <p:ph type="body" sz="quarter" idx="1"/>
          </p:nvPr>
        </p:nvSpPr>
        <p:spPr>
          <a:xfrm>
            <a:off x="722312" y="2906713"/>
            <a:ext cx="7772401" cy="1500188"/>
          </a:xfrm>
          <a:prstGeom prst="rect">
            <a:avLst/>
          </a:prstGeom>
        </p:spPr>
        <p:txBody>
          <a:bodyPr anchor="b"/>
          <a:lstStyle>
            <a:lvl1pPr marL="228600" indent="0">
              <a:spcBef>
                <a:spcPts val="400"/>
              </a:spcBef>
              <a:buClrTx/>
              <a:buSzTx/>
              <a:buFontTx/>
              <a:buNone/>
              <a:defRPr sz="2000">
                <a:latin typeface="+mj-lt"/>
                <a:ea typeface="+mj-ea"/>
                <a:cs typeface="+mj-cs"/>
                <a:sym typeface="Arial"/>
              </a:defRPr>
            </a:lvl1pPr>
            <a:lvl2pPr marL="228600" indent="457200">
              <a:spcBef>
                <a:spcPts val="400"/>
              </a:spcBef>
              <a:buClrTx/>
              <a:buSzTx/>
              <a:buFontTx/>
              <a:buNone/>
              <a:defRPr sz="2000">
                <a:latin typeface="+mj-lt"/>
                <a:ea typeface="+mj-ea"/>
                <a:cs typeface="+mj-cs"/>
                <a:sym typeface="Arial"/>
              </a:defRPr>
            </a:lvl2pPr>
            <a:lvl3pPr marL="228600" indent="914400">
              <a:spcBef>
                <a:spcPts val="400"/>
              </a:spcBef>
              <a:buClrTx/>
              <a:buSzTx/>
              <a:buFontTx/>
              <a:buNone/>
              <a:defRPr sz="2000">
                <a:latin typeface="+mj-lt"/>
                <a:ea typeface="+mj-ea"/>
                <a:cs typeface="+mj-cs"/>
                <a:sym typeface="Arial"/>
              </a:defRPr>
            </a:lvl3pPr>
            <a:lvl4pPr marL="228600" indent="1371600">
              <a:spcBef>
                <a:spcPts val="400"/>
              </a:spcBef>
              <a:buClrTx/>
              <a:buSzTx/>
              <a:buFontTx/>
              <a:buNone/>
              <a:defRPr sz="2000">
                <a:latin typeface="+mj-lt"/>
                <a:ea typeface="+mj-ea"/>
                <a:cs typeface="+mj-cs"/>
                <a:sym typeface="Arial"/>
              </a:defRPr>
            </a:lvl4pPr>
            <a:lvl5pPr marL="228600" indent="1828800">
              <a:spcBef>
                <a:spcPts val="400"/>
              </a:spcBef>
              <a:buClrTx/>
              <a:buSzTx/>
              <a:buFontTx/>
              <a:buNone/>
              <a:defRPr sz="2000">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9" name="Slide Number"/>
          <p:cNvSpPr txBox="1">
            <a:spLocks noGrp="1"/>
          </p:cNvSpPr>
          <p:nvPr>
            <p:ph type="sldNum" sz="quarter" idx="2"/>
          </p:nvPr>
        </p:nvSpPr>
        <p:spPr>
          <a:xfrm>
            <a:off x="8243888" y="6381750"/>
            <a:ext cx="358374" cy="350622"/>
          </a:xfrm>
          <a:prstGeom prst="rect">
            <a:avLst/>
          </a:prstGeom>
        </p:spPr>
        <p:txBody>
          <a:bodyPr lIns="45699" tIns="45699" rIns="45699" bIns="45699"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216" name="Title Text"/>
          <p:cNvSpPr txBox="1">
            <a:spLocks noGrp="1"/>
          </p:cNvSpPr>
          <p:nvPr>
            <p:ph type="title"/>
          </p:nvPr>
        </p:nvSpPr>
        <p:spPr>
          <a:xfrm>
            <a:off x="539750" y="188912"/>
            <a:ext cx="7654925" cy="914401"/>
          </a:xfrm>
          <a:prstGeom prst="rect">
            <a:avLst/>
          </a:prstGeom>
        </p:spPr>
        <p:txBody>
          <a:bodyPr/>
          <a:lstStyle>
            <a:lvl1pPr>
              <a:defRPr sz="4400" b="0">
                <a:latin typeface="Times New Roman"/>
                <a:ea typeface="Times New Roman"/>
                <a:cs typeface="Times New Roman"/>
                <a:sym typeface="Times New Roman"/>
              </a:defRPr>
            </a:lvl1pPr>
          </a:lstStyle>
          <a:p>
            <a:r>
              <a:t>Title Text</a:t>
            </a:r>
          </a:p>
        </p:txBody>
      </p:sp>
      <p:sp>
        <p:nvSpPr>
          <p:cNvPr id="217" name="Body Level One…"/>
          <p:cNvSpPr txBox="1">
            <a:spLocks noGrp="1"/>
          </p:cNvSpPr>
          <p:nvPr>
            <p:ph type="body" sz="half" idx="1"/>
          </p:nvPr>
        </p:nvSpPr>
        <p:spPr>
          <a:xfrm>
            <a:off x="609600" y="1628775"/>
            <a:ext cx="3886200" cy="4419600"/>
          </a:xfrm>
          <a:prstGeom prst="rect">
            <a:avLst/>
          </a:prstGeom>
        </p:spPr>
        <p:txBody>
          <a:bodyPr/>
          <a:lstStyle>
            <a:lvl1pPr indent="-406400">
              <a:spcBef>
                <a:spcPts val="500"/>
              </a:spcBef>
              <a:buSzPts val="2800"/>
              <a:defRPr sz="2800">
                <a:latin typeface="+mj-lt"/>
                <a:ea typeface="+mj-ea"/>
                <a:cs typeface="+mj-cs"/>
                <a:sym typeface="Arial"/>
              </a:defRPr>
            </a:lvl1pPr>
            <a:lvl2pPr marL="977900" indent="-444500">
              <a:spcBef>
                <a:spcPts val="500"/>
              </a:spcBef>
              <a:buSzPts val="2800"/>
              <a:defRPr sz="2800">
                <a:latin typeface="+mj-lt"/>
                <a:ea typeface="+mj-ea"/>
                <a:cs typeface="+mj-cs"/>
                <a:sym typeface="Arial"/>
              </a:defRPr>
            </a:lvl2pPr>
            <a:lvl3pPr marL="1513839" indent="-497839">
              <a:spcBef>
                <a:spcPts val="500"/>
              </a:spcBef>
              <a:buSzPts val="2800"/>
              <a:defRPr sz="2800">
                <a:latin typeface="+mj-lt"/>
                <a:ea typeface="+mj-ea"/>
                <a:cs typeface="+mj-cs"/>
                <a:sym typeface="Arial"/>
              </a:defRPr>
            </a:lvl3pPr>
            <a:lvl4pPr marL="2019300" indent="-533400">
              <a:spcBef>
                <a:spcPts val="500"/>
              </a:spcBef>
              <a:buSzPts val="2800"/>
              <a:defRPr sz="2800">
                <a:latin typeface="+mj-lt"/>
                <a:ea typeface="+mj-ea"/>
                <a:cs typeface="+mj-cs"/>
                <a:sym typeface="Arial"/>
              </a:defRPr>
            </a:lvl4pPr>
            <a:lvl5pPr marL="2476500" indent="-533400">
              <a:spcBef>
                <a:spcPts val="500"/>
              </a:spcBef>
              <a:buSzPts val="2800"/>
              <a:defRPr sz="2800">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8" name="Rectangle"/>
          <p:cNvSpPr txBox="1">
            <a:spLocks noGrp="1"/>
          </p:cNvSpPr>
          <p:nvPr>
            <p:ph type="body" sz="half" idx="13"/>
          </p:nvPr>
        </p:nvSpPr>
        <p:spPr>
          <a:xfrm>
            <a:off x="4648200" y="1628775"/>
            <a:ext cx="3886200" cy="4419600"/>
          </a:xfrm>
          <a:prstGeom prst="rect">
            <a:avLst/>
          </a:prstGeom>
        </p:spPr>
        <p:txBody>
          <a:bodyPr/>
          <a:lstStyle/>
          <a:p>
            <a:pPr indent="-406400">
              <a:spcBef>
                <a:spcPts val="500"/>
              </a:spcBef>
              <a:buSzPts val="2800"/>
              <a:defRPr sz="2800">
                <a:latin typeface="+mj-lt"/>
                <a:ea typeface="+mj-ea"/>
                <a:cs typeface="+mj-cs"/>
                <a:sym typeface="Arial"/>
              </a:defRPr>
            </a:pPr>
            <a:endParaRPr/>
          </a:p>
        </p:txBody>
      </p:sp>
      <p:sp>
        <p:nvSpPr>
          <p:cNvPr id="219" name="Slide Number"/>
          <p:cNvSpPr txBox="1">
            <a:spLocks noGrp="1"/>
          </p:cNvSpPr>
          <p:nvPr>
            <p:ph type="sldNum" sz="quarter" idx="2"/>
          </p:nvPr>
        </p:nvSpPr>
        <p:spPr>
          <a:xfrm>
            <a:off x="8243888" y="6381750"/>
            <a:ext cx="358374" cy="350622"/>
          </a:xfrm>
          <a:prstGeom prst="rect">
            <a:avLst/>
          </a:prstGeom>
        </p:spPr>
        <p:txBody>
          <a:bodyPr lIns="45699" tIns="45699" rIns="45699" bIns="45699"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457200" y="274638"/>
            <a:ext cx="8229600" cy="1143001"/>
          </a:xfrm>
          <a:prstGeom prst="rect">
            <a:avLst/>
          </a:prstGeom>
        </p:spPr>
        <p:txBody>
          <a:bodyPr/>
          <a:lstStyle>
            <a:lvl1pPr>
              <a:defRPr sz="4400" b="0">
                <a:latin typeface="Times New Roman"/>
                <a:ea typeface="Times New Roman"/>
                <a:cs typeface="Times New Roman"/>
                <a:sym typeface="Times New Roman"/>
              </a:defRPr>
            </a:lvl1pPr>
          </a:lstStyle>
          <a:p>
            <a:r>
              <a:t>Title Text</a:t>
            </a:r>
          </a:p>
        </p:txBody>
      </p:sp>
      <p:sp>
        <p:nvSpPr>
          <p:cNvPr id="227" name="Body Level One…"/>
          <p:cNvSpPr txBox="1">
            <a:spLocks noGrp="1"/>
          </p:cNvSpPr>
          <p:nvPr>
            <p:ph type="body" sz="quarter" idx="1"/>
          </p:nvPr>
        </p:nvSpPr>
        <p:spPr>
          <a:xfrm>
            <a:off x="457200" y="1535112"/>
            <a:ext cx="4040188" cy="639763"/>
          </a:xfrm>
          <a:prstGeom prst="rect">
            <a:avLst/>
          </a:prstGeom>
        </p:spPr>
        <p:txBody>
          <a:bodyPr anchor="b"/>
          <a:lstStyle>
            <a:lvl1pPr marL="228600" indent="0">
              <a:spcBef>
                <a:spcPts val="400"/>
              </a:spcBef>
              <a:buClrTx/>
              <a:buSzTx/>
              <a:buFontTx/>
              <a:buNone/>
              <a:defRPr sz="2400" b="1">
                <a:latin typeface="+mj-lt"/>
                <a:ea typeface="+mj-ea"/>
                <a:cs typeface="+mj-cs"/>
                <a:sym typeface="Arial"/>
              </a:defRPr>
            </a:lvl1pPr>
            <a:lvl2pPr marL="228600" indent="457200">
              <a:spcBef>
                <a:spcPts val="400"/>
              </a:spcBef>
              <a:buClrTx/>
              <a:buSzTx/>
              <a:buFontTx/>
              <a:buNone/>
              <a:defRPr sz="2400" b="1">
                <a:latin typeface="+mj-lt"/>
                <a:ea typeface="+mj-ea"/>
                <a:cs typeface="+mj-cs"/>
                <a:sym typeface="Arial"/>
              </a:defRPr>
            </a:lvl2pPr>
            <a:lvl3pPr marL="228600" indent="914400">
              <a:spcBef>
                <a:spcPts val="400"/>
              </a:spcBef>
              <a:buClrTx/>
              <a:buSzTx/>
              <a:buFontTx/>
              <a:buNone/>
              <a:defRPr sz="2400" b="1">
                <a:latin typeface="+mj-lt"/>
                <a:ea typeface="+mj-ea"/>
                <a:cs typeface="+mj-cs"/>
                <a:sym typeface="Arial"/>
              </a:defRPr>
            </a:lvl3pPr>
            <a:lvl4pPr marL="228600" indent="1371600">
              <a:spcBef>
                <a:spcPts val="400"/>
              </a:spcBef>
              <a:buClrTx/>
              <a:buSzTx/>
              <a:buFontTx/>
              <a:buNone/>
              <a:defRPr sz="2400" b="1">
                <a:latin typeface="+mj-lt"/>
                <a:ea typeface="+mj-ea"/>
                <a:cs typeface="+mj-cs"/>
                <a:sym typeface="Arial"/>
              </a:defRPr>
            </a:lvl4pPr>
            <a:lvl5pPr marL="228600" indent="1828800">
              <a:spcBef>
                <a:spcPts val="400"/>
              </a:spcBef>
              <a:buClrTx/>
              <a:buSzTx/>
              <a:buFontTx/>
              <a:buNone/>
              <a:defRPr sz="2400" b="1">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8" name="Rectangle"/>
          <p:cNvSpPr txBox="1">
            <a:spLocks noGrp="1"/>
          </p:cNvSpPr>
          <p:nvPr>
            <p:ph type="body" sz="half" idx="13"/>
          </p:nvPr>
        </p:nvSpPr>
        <p:spPr>
          <a:xfrm>
            <a:off x="457200" y="2174875"/>
            <a:ext cx="4040188" cy="3951288"/>
          </a:xfrm>
          <a:prstGeom prst="rect">
            <a:avLst/>
          </a:prstGeom>
        </p:spPr>
        <p:txBody>
          <a:bodyPr/>
          <a:lstStyle/>
          <a:p>
            <a:pPr indent="-381000">
              <a:spcBef>
                <a:spcPts val="400"/>
              </a:spcBef>
              <a:buSzPts val="2400"/>
              <a:defRPr sz="2400">
                <a:latin typeface="+mj-lt"/>
                <a:ea typeface="+mj-ea"/>
                <a:cs typeface="+mj-cs"/>
                <a:sym typeface="Arial"/>
              </a:defRPr>
            </a:pPr>
            <a:endParaRPr/>
          </a:p>
        </p:txBody>
      </p:sp>
      <p:sp>
        <p:nvSpPr>
          <p:cNvPr id="229" name="Rectangle"/>
          <p:cNvSpPr txBox="1">
            <a:spLocks noGrp="1"/>
          </p:cNvSpPr>
          <p:nvPr>
            <p:ph type="body" sz="quarter" idx="14"/>
          </p:nvPr>
        </p:nvSpPr>
        <p:spPr>
          <a:xfrm>
            <a:off x="4645025" y="1535112"/>
            <a:ext cx="4041775" cy="639763"/>
          </a:xfrm>
          <a:prstGeom prst="rect">
            <a:avLst/>
          </a:prstGeom>
        </p:spPr>
        <p:txBody>
          <a:bodyPr anchor="b"/>
          <a:lstStyle/>
          <a:p>
            <a:pPr marL="228600" indent="0">
              <a:spcBef>
                <a:spcPts val="400"/>
              </a:spcBef>
              <a:buClrTx/>
              <a:buSzTx/>
              <a:buFontTx/>
              <a:buNone/>
              <a:defRPr sz="2400" b="1">
                <a:latin typeface="+mj-lt"/>
                <a:ea typeface="+mj-ea"/>
                <a:cs typeface="+mj-cs"/>
                <a:sym typeface="Arial"/>
              </a:defRPr>
            </a:pPr>
            <a:endParaRPr/>
          </a:p>
        </p:txBody>
      </p:sp>
      <p:sp>
        <p:nvSpPr>
          <p:cNvPr id="230" name="Rectangle"/>
          <p:cNvSpPr txBox="1">
            <a:spLocks noGrp="1"/>
          </p:cNvSpPr>
          <p:nvPr>
            <p:ph type="body" sz="half" idx="15"/>
          </p:nvPr>
        </p:nvSpPr>
        <p:spPr>
          <a:xfrm>
            <a:off x="4645025" y="2174875"/>
            <a:ext cx="4041775" cy="3951288"/>
          </a:xfrm>
          <a:prstGeom prst="rect">
            <a:avLst/>
          </a:prstGeom>
        </p:spPr>
        <p:txBody>
          <a:bodyPr/>
          <a:lstStyle/>
          <a:p>
            <a:pPr indent="-381000">
              <a:spcBef>
                <a:spcPts val="400"/>
              </a:spcBef>
              <a:buSzPts val="2400"/>
              <a:defRPr sz="2400">
                <a:latin typeface="+mj-lt"/>
                <a:ea typeface="+mj-ea"/>
                <a:cs typeface="+mj-cs"/>
                <a:sym typeface="Arial"/>
              </a:defRPr>
            </a:pPr>
            <a:endParaRPr/>
          </a:p>
        </p:txBody>
      </p:sp>
      <p:sp>
        <p:nvSpPr>
          <p:cNvPr id="231" name="Slide Number"/>
          <p:cNvSpPr txBox="1">
            <a:spLocks noGrp="1"/>
          </p:cNvSpPr>
          <p:nvPr>
            <p:ph type="sldNum" sz="quarter" idx="2"/>
          </p:nvPr>
        </p:nvSpPr>
        <p:spPr>
          <a:xfrm>
            <a:off x="8243888" y="6381750"/>
            <a:ext cx="358374" cy="350622"/>
          </a:xfrm>
          <a:prstGeom prst="rect">
            <a:avLst/>
          </a:prstGeom>
        </p:spPr>
        <p:txBody>
          <a:bodyPr lIns="45699" tIns="45699" rIns="45699" bIns="45699"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238" name="Title Text"/>
          <p:cNvSpPr txBox="1">
            <a:spLocks noGrp="1"/>
          </p:cNvSpPr>
          <p:nvPr>
            <p:ph type="title"/>
          </p:nvPr>
        </p:nvSpPr>
        <p:spPr>
          <a:xfrm>
            <a:off x="539750" y="188912"/>
            <a:ext cx="7654925" cy="914401"/>
          </a:xfrm>
          <a:prstGeom prst="rect">
            <a:avLst/>
          </a:prstGeom>
        </p:spPr>
        <p:txBody>
          <a:bodyPr/>
          <a:lstStyle>
            <a:lvl1pPr>
              <a:defRPr sz="4400" b="0">
                <a:latin typeface="Times New Roman"/>
                <a:ea typeface="Times New Roman"/>
                <a:cs typeface="Times New Roman"/>
                <a:sym typeface="Times New Roman"/>
              </a:defRPr>
            </a:lvl1pPr>
          </a:lstStyle>
          <a:p>
            <a:r>
              <a:t>Title Text</a:t>
            </a:r>
          </a:p>
        </p:txBody>
      </p:sp>
      <p:sp>
        <p:nvSpPr>
          <p:cNvPr id="239" name="Slide Number"/>
          <p:cNvSpPr txBox="1">
            <a:spLocks noGrp="1"/>
          </p:cNvSpPr>
          <p:nvPr>
            <p:ph type="sldNum" sz="quarter" idx="2"/>
          </p:nvPr>
        </p:nvSpPr>
        <p:spPr>
          <a:xfrm>
            <a:off x="8243888" y="6381750"/>
            <a:ext cx="358374" cy="350622"/>
          </a:xfrm>
          <a:prstGeom prst="rect">
            <a:avLst/>
          </a:prstGeom>
        </p:spPr>
        <p:txBody>
          <a:bodyPr lIns="45699" tIns="45699" rIns="45699" bIns="45699"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46" name="Slide Number"/>
          <p:cNvSpPr txBox="1">
            <a:spLocks noGrp="1"/>
          </p:cNvSpPr>
          <p:nvPr>
            <p:ph type="sldNum" sz="quarter" idx="2"/>
          </p:nvPr>
        </p:nvSpPr>
        <p:spPr>
          <a:xfrm>
            <a:off x="8243888" y="6381750"/>
            <a:ext cx="358374" cy="350622"/>
          </a:xfrm>
          <a:prstGeom prst="rect">
            <a:avLst/>
          </a:prstGeom>
        </p:spPr>
        <p:txBody>
          <a:bodyPr lIns="45699" tIns="45699" rIns="45699" bIns="45699"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253" name="Title Text"/>
          <p:cNvSpPr txBox="1">
            <a:spLocks noGrp="1"/>
          </p:cNvSpPr>
          <p:nvPr>
            <p:ph type="title"/>
          </p:nvPr>
        </p:nvSpPr>
        <p:spPr>
          <a:xfrm>
            <a:off x="457200" y="273050"/>
            <a:ext cx="3008314" cy="1162050"/>
          </a:xfrm>
          <a:prstGeom prst="rect">
            <a:avLst/>
          </a:prstGeom>
        </p:spPr>
        <p:txBody>
          <a:bodyPr anchor="b"/>
          <a:lstStyle>
            <a:lvl1pPr>
              <a:defRPr sz="2000">
                <a:latin typeface="Times New Roman"/>
                <a:ea typeface="Times New Roman"/>
                <a:cs typeface="Times New Roman"/>
                <a:sym typeface="Times New Roman"/>
              </a:defRPr>
            </a:lvl1pPr>
          </a:lstStyle>
          <a:p>
            <a:r>
              <a:t>Title Text</a:t>
            </a:r>
          </a:p>
        </p:txBody>
      </p:sp>
      <p:sp>
        <p:nvSpPr>
          <p:cNvPr id="254" name="Body Level One…"/>
          <p:cNvSpPr txBox="1">
            <a:spLocks noGrp="1"/>
          </p:cNvSpPr>
          <p:nvPr>
            <p:ph type="body" idx="1"/>
          </p:nvPr>
        </p:nvSpPr>
        <p:spPr>
          <a:xfrm>
            <a:off x="3575050" y="273050"/>
            <a:ext cx="5111750" cy="5853113"/>
          </a:xfrm>
          <a:prstGeom prst="rect">
            <a:avLst/>
          </a:prstGeom>
        </p:spPr>
        <p:txBody>
          <a:bodyPr/>
          <a:lstStyle>
            <a:lvl1pPr>
              <a:defRPr>
                <a:latin typeface="+mj-lt"/>
                <a:ea typeface="+mj-ea"/>
                <a:cs typeface="+mj-cs"/>
                <a:sym typeface="Arial"/>
              </a:defRPr>
            </a:lvl1pPr>
            <a:lvl2pPr>
              <a:defRPr>
                <a:latin typeface="+mj-lt"/>
                <a:ea typeface="+mj-ea"/>
                <a:cs typeface="+mj-cs"/>
                <a:sym typeface="Arial"/>
              </a:defRPr>
            </a:lvl2pPr>
            <a:lvl3pPr>
              <a:defRPr>
                <a:latin typeface="+mj-lt"/>
                <a:ea typeface="+mj-ea"/>
                <a:cs typeface="+mj-cs"/>
                <a:sym typeface="Arial"/>
              </a:defRPr>
            </a:lvl3pPr>
            <a:lvl4pPr>
              <a:defRPr>
                <a:latin typeface="+mj-lt"/>
                <a:ea typeface="+mj-ea"/>
                <a:cs typeface="+mj-cs"/>
                <a:sym typeface="Arial"/>
              </a:defRPr>
            </a:lvl4pPr>
            <a:lvl5pPr>
              <a:defRPr>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55" name="Rectangle"/>
          <p:cNvSpPr txBox="1">
            <a:spLocks noGrp="1"/>
          </p:cNvSpPr>
          <p:nvPr>
            <p:ph type="body" sz="half" idx="13"/>
          </p:nvPr>
        </p:nvSpPr>
        <p:spPr>
          <a:xfrm>
            <a:off x="457199" y="1435100"/>
            <a:ext cx="3008315" cy="4691063"/>
          </a:xfrm>
          <a:prstGeom prst="rect">
            <a:avLst/>
          </a:prstGeom>
        </p:spPr>
        <p:txBody>
          <a:bodyPr/>
          <a:lstStyle/>
          <a:p>
            <a:pPr marL="228600" indent="0">
              <a:spcBef>
                <a:spcPts val="200"/>
              </a:spcBef>
              <a:buClrTx/>
              <a:buSzTx/>
              <a:buFontTx/>
              <a:buNone/>
              <a:defRPr sz="1400">
                <a:latin typeface="+mj-lt"/>
                <a:ea typeface="+mj-ea"/>
                <a:cs typeface="+mj-cs"/>
                <a:sym typeface="Arial"/>
              </a:defRPr>
            </a:pPr>
            <a:endParaRPr/>
          </a:p>
        </p:txBody>
      </p:sp>
      <p:sp>
        <p:nvSpPr>
          <p:cNvPr id="256" name="Slide Number"/>
          <p:cNvSpPr txBox="1">
            <a:spLocks noGrp="1"/>
          </p:cNvSpPr>
          <p:nvPr>
            <p:ph type="sldNum" sz="quarter" idx="2"/>
          </p:nvPr>
        </p:nvSpPr>
        <p:spPr>
          <a:xfrm>
            <a:off x="8243888" y="6381750"/>
            <a:ext cx="358374" cy="350622"/>
          </a:xfrm>
          <a:prstGeom prst="rect">
            <a:avLst/>
          </a:prstGeom>
        </p:spPr>
        <p:txBody>
          <a:bodyPr lIns="45699" tIns="45699" rIns="45699" bIns="45699"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1792288" y="4800600"/>
            <a:ext cx="5486401" cy="566738"/>
          </a:xfrm>
          <a:prstGeom prst="rect">
            <a:avLst/>
          </a:prstGeom>
        </p:spPr>
        <p:txBody>
          <a:bodyPr anchor="b"/>
          <a:lstStyle>
            <a:lvl1pPr>
              <a:defRPr sz="2000">
                <a:latin typeface="Times New Roman"/>
                <a:ea typeface="Times New Roman"/>
                <a:cs typeface="Times New Roman"/>
                <a:sym typeface="Times New Roman"/>
              </a:defRPr>
            </a:lvl1pPr>
          </a:lstStyle>
          <a:p>
            <a:r>
              <a:t>Title Text</a:t>
            </a:r>
          </a:p>
        </p:txBody>
      </p:sp>
      <p:sp>
        <p:nvSpPr>
          <p:cNvPr id="264" name="Image"/>
          <p:cNvSpPr>
            <a:spLocks noGrp="1"/>
          </p:cNvSpPr>
          <p:nvPr>
            <p:ph type="pic" sz="half" idx="13"/>
          </p:nvPr>
        </p:nvSpPr>
        <p:spPr>
          <a:xfrm>
            <a:off x="1792288" y="612775"/>
            <a:ext cx="5486401" cy="4114800"/>
          </a:xfrm>
          <a:prstGeom prst="rect">
            <a:avLst/>
          </a:prstGeom>
        </p:spPr>
        <p:txBody>
          <a:bodyPr lIns="91439" tIns="45719" rIns="91439" bIns="45719">
            <a:noAutofit/>
          </a:bodyPr>
          <a:lstStyle/>
          <a:p>
            <a:endParaRPr/>
          </a:p>
        </p:txBody>
      </p:sp>
      <p:sp>
        <p:nvSpPr>
          <p:cNvPr id="265" name="Body Level One…"/>
          <p:cNvSpPr txBox="1">
            <a:spLocks noGrp="1"/>
          </p:cNvSpPr>
          <p:nvPr>
            <p:ph type="body" sz="quarter" idx="1"/>
          </p:nvPr>
        </p:nvSpPr>
        <p:spPr>
          <a:xfrm>
            <a:off x="1792288" y="5367337"/>
            <a:ext cx="5486401" cy="804863"/>
          </a:xfrm>
          <a:prstGeom prst="rect">
            <a:avLst/>
          </a:prstGeom>
        </p:spPr>
        <p:txBody>
          <a:bodyPr/>
          <a:lstStyle>
            <a:lvl1pPr marL="228600" indent="0">
              <a:spcBef>
                <a:spcPts val="200"/>
              </a:spcBef>
              <a:buClrTx/>
              <a:buSzTx/>
              <a:buFontTx/>
              <a:buNone/>
              <a:defRPr sz="1400">
                <a:latin typeface="+mj-lt"/>
                <a:ea typeface="+mj-ea"/>
                <a:cs typeface="+mj-cs"/>
                <a:sym typeface="Arial"/>
              </a:defRPr>
            </a:lvl1pPr>
            <a:lvl2pPr marL="228600" indent="457200">
              <a:spcBef>
                <a:spcPts val="200"/>
              </a:spcBef>
              <a:buClrTx/>
              <a:buSzTx/>
              <a:buFontTx/>
              <a:buNone/>
              <a:defRPr sz="1400">
                <a:latin typeface="+mj-lt"/>
                <a:ea typeface="+mj-ea"/>
                <a:cs typeface="+mj-cs"/>
                <a:sym typeface="Arial"/>
              </a:defRPr>
            </a:lvl2pPr>
            <a:lvl3pPr marL="228600" indent="914400">
              <a:spcBef>
                <a:spcPts val="200"/>
              </a:spcBef>
              <a:buClrTx/>
              <a:buSzTx/>
              <a:buFontTx/>
              <a:buNone/>
              <a:defRPr sz="1400">
                <a:latin typeface="+mj-lt"/>
                <a:ea typeface="+mj-ea"/>
                <a:cs typeface="+mj-cs"/>
                <a:sym typeface="Arial"/>
              </a:defRPr>
            </a:lvl3pPr>
            <a:lvl4pPr marL="228600" indent="1371600">
              <a:spcBef>
                <a:spcPts val="200"/>
              </a:spcBef>
              <a:buClrTx/>
              <a:buSzTx/>
              <a:buFontTx/>
              <a:buNone/>
              <a:defRPr sz="1400">
                <a:latin typeface="+mj-lt"/>
                <a:ea typeface="+mj-ea"/>
                <a:cs typeface="+mj-cs"/>
                <a:sym typeface="Arial"/>
              </a:defRPr>
            </a:lvl4pPr>
            <a:lvl5pPr marL="228600" indent="1828800">
              <a:spcBef>
                <a:spcPts val="200"/>
              </a:spcBef>
              <a:buClrTx/>
              <a:buSzTx/>
              <a:buFontTx/>
              <a:buNone/>
              <a:defRPr sz="1400">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8243888" y="6381750"/>
            <a:ext cx="358374" cy="350622"/>
          </a:xfrm>
          <a:prstGeom prst="rect">
            <a:avLst/>
          </a:prstGeom>
        </p:spPr>
        <p:txBody>
          <a:bodyPr lIns="45699" tIns="45699" rIns="45699" bIns="45699"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273" name="Title Text"/>
          <p:cNvSpPr txBox="1">
            <a:spLocks noGrp="1"/>
          </p:cNvSpPr>
          <p:nvPr>
            <p:ph type="title"/>
          </p:nvPr>
        </p:nvSpPr>
        <p:spPr>
          <a:xfrm>
            <a:off x="539750" y="188912"/>
            <a:ext cx="7654925" cy="914401"/>
          </a:xfrm>
          <a:prstGeom prst="rect">
            <a:avLst/>
          </a:prstGeom>
        </p:spPr>
        <p:txBody>
          <a:bodyPr/>
          <a:lstStyle>
            <a:lvl1pPr>
              <a:defRPr sz="4400" b="0">
                <a:latin typeface="Times New Roman"/>
                <a:ea typeface="Times New Roman"/>
                <a:cs typeface="Times New Roman"/>
                <a:sym typeface="Times New Roman"/>
              </a:defRPr>
            </a:lvl1pPr>
          </a:lstStyle>
          <a:p>
            <a:r>
              <a:t>Title Text</a:t>
            </a:r>
          </a:p>
        </p:txBody>
      </p:sp>
      <p:sp>
        <p:nvSpPr>
          <p:cNvPr id="274" name="Body Level One…"/>
          <p:cNvSpPr txBox="1">
            <a:spLocks noGrp="1"/>
          </p:cNvSpPr>
          <p:nvPr>
            <p:ph type="body" idx="1"/>
          </p:nvPr>
        </p:nvSpPr>
        <p:spPr>
          <a:xfrm rot="5400000">
            <a:off x="2254250" y="-517525"/>
            <a:ext cx="4635501" cy="8353425"/>
          </a:xfrm>
          <a:prstGeom prst="rect">
            <a:avLst/>
          </a:prstGeom>
        </p:spPr>
        <p:txBody>
          <a:bodyPr/>
          <a:lstStyle>
            <a:lvl1pPr>
              <a:defRPr>
                <a:latin typeface="+mj-lt"/>
                <a:ea typeface="+mj-ea"/>
                <a:cs typeface="+mj-cs"/>
                <a:sym typeface="Arial"/>
              </a:defRPr>
            </a:lvl1pPr>
            <a:lvl2pPr>
              <a:defRPr>
                <a:latin typeface="+mj-lt"/>
                <a:ea typeface="+mj-ea"/>
                <a:cs typeface="+mj-cs"/>
                <a:sym typeface="Arial"/>
              </a:defRPr>
            </a:lvl2pPr>
            <a:lvl3pPr>
              <a:defRPr>
                <a:latin typeface="+mj-lt"/>
                <a:ea typeface="+mj-ea"/>
                <a:cs typeface="+mj-cs"/>
                <a:sym typeface="Arial"/>
              </a:defRPr>
            </a:lvl3pPr>
            <a:lvl4pPr>
              <a:defRPr>
                <a:latin typeface="+mj-lt"/>
                <a:ea typeface="+mj-ea"/>
                <a:cs typeface="+mj-cs"/>
                <a:sym typeface="Arial"/>
              </a:defRPr>
            </a:lvl4pPr>
            <a:lvl5pPr>
              <a:defRPr>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5" name="Slide Number"/>
          <p:cNvSpPr txBox="1">
            <a:spLocks noGrp="1"/>
          </p:cNvSpPr>
          <p:nvPr>
            <p:ph type="sldNum" sz="quarter" idx="2"/>
          </p:nvPr>
        </p:nvSpPr>
        <p:spPr>
          <a:xfrm>
            <a:off x="8243888" y="6381750"/>
            <a:ext cx="358374" cy="350622"/>
          </a:xfrm>
          <a:prstGeom prst="rect">
            <a:avLst/>
          </a:prstGeom>
        </p:spPr>
        <p:txBody>
          <a:bodyPr lIns="45699" tIns="45699" rIns="45699" bIns="45699"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282" name="Title Text"/>
          <p:cNvSpPr txBox="1">
            <a:spLocks noGrp="1"/>
          </p:cNvSpPr>
          <p:nvPr>
            <p:ph type="title"/>
          </p:nvPr>
        </p:nvSpPr>
        <p:spPr>
          <a:xfrm rot="5400000">
            <a:off x="4605337" y="2119313"/>
            <a:ext cx="5859463" cy="1998662"/>
          </a:xfrm>
          <a:prstGeom prst="rect">
            <a:avLst/>
          </a:prstGeom>
        </p:spPr>
        <p:txBody>
          <a:bodyPr/>
          <a:lstStyle>
            <a:lvl1pPr>
              <a:defRPr sz="4400" b="0">
                <a:latin typeface="Times New Roman"/>
                <a:ea typeface="Times New Roman"/>
                <a:cs typeface="Times New Roman"/>
                <a:sym typeface="Times New Roman"/>
              </a:defRPr>
            </a:lvl1pPr>
          </a:lstStyle>
          <a:p>
            <a:r>
              <a:t>Title Text</a:t>
            </a:r>
          </a:p>
        </p:txBody>
      </p:sp>
      <p:sp>
        <p:nvSpPr>
          <p:cNvPr id="283" name="Body Level One…"/>
          <p:cNvSpPr txBox="1">
            <a:spLocks noGrp="1"/>
          </p:cNvSpPr>
          <p:nvPr>
            <p:ph type="body" idx="1"/>
          </p:nvPr>
        </p:nvSpPr>
        <p:spPr>
          <a:xfrm rot="5400000">
            <a:off x="531812" y="196850"/>
            <a:ext cx="5859464" cy="5843588"/>
          </a:xfrm>
          <a:prstGeom prst="rect">
            <a:avLst/>
          </a:prstGeom>
        </p:spPr>
        <p:txBody>
          <a:bodyPr/>
          <a:lstStyle>
            <a:lvl1pPr>
              <a:defRPr>
                <a:latin typeface="+mj-lt"/>
                <a:ea typeface="+mj-ea"/>
                <a:cs typeface="+mj-cs"/>
                <a:sym typeface="Arial"/>
              </a:defRPr>
            </a:lvl1pPr>
            <a:lvl2pPr>
              <a:defRPr>
                <a:latin typeface="+mj-lt"/>
                <a:ea typeface="+mj-ea"/>
                <a:cs typeface="+mj-cs"/>
                <a:sym typeface="Arial"/>
              </a:defRPr>
            </a:lvl2pPr>
            <a:lvl3pPr>
              <a:defRPr>
                <a:latin typeface="+mj-lt"/>
                <a:ea typeface="+mj-ea"/>
                <a:cs typeface="+mj-cs"/>
                <a:sym typeface="Arial"/>
              </a:defRPr>
            </a:lvl3pPr>
            <a:lvl4pPr>
              <a:defRPr>
                <a:latin typeface="+mj-lt"/>
                <a:ea typeface="+mj-ea"/>
                <a:cs typeface="+mj-cs"/>
                <a:sym typeface="Arial"/>
              </a:defRPr>
            </a:lvl4pPr>
            <a:lvl5pPr>
              <a:defRPr>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4" name="Slide Number"/>
          <p:cNvSpPr txBox="1">
            <a:spLocks noGrp="1"/>
          </p:cNvSpPr>
          <p:nvPr>
            <p:ph type="sldNum" sz="quarter" idx="2"/>
          </p:nvPr>
        </p:nvSpPr>
        <p:spPr>
          <a:xfrm>
            <a:off x="8243888" y="6381750"/>
            <a:ext cx="358374" cy="350622"/>
          </a:xfrm>
          <a:prstGeom prst="rect">
            <a:avLst/>
          </a:prstGeom>
        </p:spPr>
        <p:txBody>
          <a:bodyPr lIns="45699" tIns="45699" rIns="45699" bIns="45699"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EXT_AND_OBJECT">
    <p:spTree>
      <p:nvGrpSpPr>
        <p:cNvPr id="1" name=""/>
        <p:cNvGrpSpPr/>
        <p:nvPr/>
      </p:nvGrpSpPr>
      <p:grpSpPr>
        <a:xfrm>
          <a:off x="0" y="0"/>
          <a:ext cx="0" cy="0"/>
          <a:chOff x="0" y="0"/>
          <a:chExt cx="0" cy="0"/>
        </a:xfrm>
      </p:grpSpPr>
      <p:sp>
        <p:nvSpPr>
          <p:cNvPr id="291" name="Title Text"/>
          <p:cNvSpPr txBox="1">
            <a:spLocks noGrp="1"/>
          </p:cNvSpPr>
          <p:nvPr>
            <p:ph type="title"/>
          </p:nvPr>
        </p:nvSpPr>
        <p:spPr>
          <a:xfrm>
            <a:off x="539750" y="188912"/>
            <a:ext cx="7654925" cy="914401"/>
          </a:xfrm>
          <a:prstGeom prst="rect">
            <a:avLst/>
          </a:prstGeom>
        </p:spPr>
        <p:txBody>
          <a:bodyPr/>
          <a:lstStyle>
            <a:lvl1pPr>
              <a:defRPr sz="4400" b="0">
                <a:latin typeface="Times New Roman"/>
                <a:ea typeface="Times New Roman"/>
                <a:cs typeface="Times New Roman"/>
                <a:sym typeface="Times New Roman"/>
              </a:defRPr>
            </a:lvl1pPr>
          </a:lstStyle>
          <a:p>
            <a:r>
              <a:t>Title Text</a:t>
            </a:r>
          </a:p>
        </p:txBody>
      </p:sp>
      <p:sp>
        <p:nvSpPr>
          <p:cNvPr id="292" name="Body Level One…"/>
          <p:cNvSpPr txBox="1">
            <a:spLocks noGrp="1"/>
          </p:cNvSpPr>
          <p:nvPr>
            <p:ph type="body" sz="half" idx="1"/>
          </p:nvPr>
        </p:nvSpPr>
        <p:spPr>
          <a:xfrm>
            <a:off x="609600" y="1628775"/>
            <a:ext cx="3886200" cy="4419600"/>
          </a:xfrm>
          <a:prstGeom prst="rect">
            <a:avLst/>
          </a:prstGeom>
        </p:spPr>
        <p:txBody>
          <a:bodyPr/>
          <a:lstStyle>
            <a:lvl1pPr>
              <a:defRPr>
                <a:latin typeface="+mj-lt"/>
                <a:ea typeface="+mj-ea"/>
                <a:cs typeface="+mj-cs"/>
                <a:sym typeface="Arial"/>
              </a:defRPr>
            </a:lvl1pPr>
            <a:lvl2pPr>
              <a:defRPr>
                <a:latin typeface="+mj-lt"/>
                <a:ea typeface="+mj-ea"/>
                <a:cs typeface="+mj-cs"/>
                <a:sym typeface="Arial"/>
              </a:defRPr>
            </a:lvl2pPr>
            <a:lvl3pPr>
              <a:defRPr>
                <a:latin typeface="+mj-lt"/>
                <a:ea typeface="+mj-ea"/>
                <a:cs typeface="+mj-cs"/>
                <a:sym typeface="Arial"/>
              </a:defRPr>
            </a:lvl3pPr>
            <a:lvl4pPr>
              <a:defRPr>
                <a:latin typeface="+mj-lt"/>
                <a:ea typeface="+mj-ea"/>
                <a:cs typeface="+mj-cs"/>
                <a:sym typeface="Arial"/>
              </a:defRPr>
            </a:lvl4pPr>
            <a:lvl5pPr>
              <a:defRPr>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3" name="Rectangle"/>
          <p:cNvSpPr txBox="1">
            <a:spLocks noGrp="1"/>
          </p:cNvSpPr>
          <p:nvPr>
            <p:ph type="body" sz="half" idx="13"/>
          </p:nvPr>
        </p:nvSpPr>
        <p:spPr>
          <a:xfrm>
            <a:off x="4648200" y="1628775"/>
            <a:ext cx="3886200" cy="4419600"/>
          </a:xfrm>
          <a:prstGeom prst="rect">
            <a:avLst/>
          </a:prstGeom>
        </p:spPr>
        <p:txBody>
          <a:bodyPr/>
          <a:lstStyle/>
          <a:p>
            <a:pPr>
              <a:defRPr>
                <a:latin typeface="+mj-lt"/>
                <a:ea typeface="+mj-ea"/>
                <a:cs typeface="+mj-cs"/>
                <a:sym typeface="Arial"/>
              </a:defRPr>
            </a:pPr>
            <a:endParaRPr/>
          </a:p>
        </p:txBody>
      </p:sp>
      <p:sp>
        <p:nvSpPr>
          <p:cNvPr id="294" name="Slide Number"/>
          <p:cNvSpPr txBox="1">
            <a:spLocks noGrp="1"/>
          </p:cNvSpPr>
          <p:nvPr>
            <p:ph type="sldNum" sz="quarter" idx="2"/>
          </p:nvPr>
        </p:nvSpPr>
        <p:spPr>
          <a:xfrm>
            <a:off x="8243888" y="6381750"/>
            <a:ext cx="358374" cy="350622"/>
          </a:xfrm>
          <a:prstGeom prst="rect">
            <a:avLst/>
          </a:prstGeom>
        </p:spPr>
        <p:txBody>
          <a:bodyPr lIns="45699" tIns="45699" rIns="45699" bIns="45699"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8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30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3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4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31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3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0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32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3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33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3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34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4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35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3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4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36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3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5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37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3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6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38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39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9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3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8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40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0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4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5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41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1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4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0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42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4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3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43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4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3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44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4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3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45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4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34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46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4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35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47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4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36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48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4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3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49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4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38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50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5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6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3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51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5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40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52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5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4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53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3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5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4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54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5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4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55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5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44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56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5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45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57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7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5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46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8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58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8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5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4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59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9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5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48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60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0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6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7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4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61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1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6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50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62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2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6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5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1"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632"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33"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6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OBJECT">
    <p:spTree>
      <p:nvGrpSpPr>
        <p:cNvPr id="1" name=""/>
        <p:cNvGrpSpPr/>
        <p:nvPr/>
      </p:nvGrpSpPr>
      <p:grpSpPr>
        <a:xfrm>
          <a:off x="0" y="0"/>
          <a:ext cx="0" cy="0"/>
          <a:chOff x="0" y="0"/>
          <a:chExt cx="0" cy="0"/>
        </a:xfrm>
      </p:grpSpPr>
      <p:sp>
        <p:nvSpPr>
          <p:cNvPr id="641" name="Line"/>
          <p:cNvSpPr/>
          <p:nvPr/>
        </p:nvSpPr>
        <p:spPr>
          <a:xfrm>
            <a:off x="0" y="1192212"/>
            <a:ext cx="8077200" cy="1"/>
          </a:xfrm>
          <a:prstGeom prst="line">
            <a:avLst/>
          </a:prstGeom>
          <a:ln w="38100">
            <a:solidFill>
              <a:schemeClr val="accent3">
                <a:lumOff val="44000"/>
              </a:schemeClr>
            </a:solidFill>
          </a:ln>
        </p:spPr>
        <p:txBody>
          <a:bodyPr lIns="45719" rIns="45719"/>
          <a:lstStyle/>
          <a:p>
            <a:endParaRPr/>
          </a:p>
        </p:txBody>
      </p:sp>
      <p:pic>
        <p:nvPicPr>
          <p:cNvPr id="642" name="C:\Documents and Settings\yuchiaw\Desktop\citi-template-for-Prof.-frank-wang.png" descr="C:\Documents and Settings\yuchiaw\Desktop\citi-template-for-Prof.-frank-wang.png"/>
          <p:cNvPicPr>
            <a:picLocks noChangeAspect="1"/>
          </p:cNvPicPr>
          <p:nvPr/>
        </p:nvPicPr>
        <p:blipFill>
          <a:blip r:embed="rId2">
            <a:extLst/>
          </a:blip>
          <a:stretch>
            <a:fillRect/>
          </a:stretch>
        </p:blipFill>
        <p:spPr>
          <a:xfrm>
            <a:off x="-36513" y="6223387"/>
            <a:ext cx="8136906" cy="634613"/>
          </a:xfrm>
          <a:prstGeom prst="rect">
            <a:avLst/>
          </a:prstGeom>
          <a:ln w="12700">
            <a:miter lim="400000"/>
          </a:ln>
        </p:spPr>
      </p:pic>
      <p:sp>
        <p:nvSpPr>
          <p:cNvPr id="643" name="Title Text"/>
          <p:cNvSpPr txBox="1">
            <a:spLocks noGrp="1"/>
          </p:cNvSpPr>
          <p:nvPr>
            <p:ph type="title"/>
          </p:nvPr>
        </p:nvSpPr>
        <p:spPr>
          <a:prstGeom prst="rect">
            <a:avLst/>
          </a:prstGeom>
        </p:spPr>
        <p:txBody>
          <a:bodyPr/>
          <a:lstStyle/>
          <a:p>
            <a:r>
              <a:t>Title Text</a:t>
            </a:r>
          </a:p>
        </p:txBody>
      </p:sp>
      <p:sp>
        <p:nvSpPr>
          <p:cNvPr id="64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5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8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6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9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0" y="0"/>
            <a:ext cx="9144000" cy="1179288"/>
          </a:xfrm>
          <a:prstGeom prst="rect">
            <a:avLst/>
          </a:prstGeom>
        </p:spPr>
        <p:txBody>
          <a:bodyPr/>
          <a:lstStyle>
            <a:lvl1pPr>
              <a:defRPr sz="4400" b="0">
                <a:solidFill>
                  <a:schemeClr val="accent3">
                    <a:lumOff val="44000"/>
                  </a:schemeClr>
                </a:solidFill>
                <a:latin typeface="+mj-lt"/>
                <a:ea typeface="+mj-ea"/>
                <a:cs typeface="+mj-cs"/>
                <a:sym typeface="Arial"/>
              </a:defRPr>
            </a:lvl1pPr>
          </a:lstStyle>
          <a:p>
            <a:r>
              <a:t>Title Text</a:t>
            </a:r>
          </a:p>
        </p:txBody>
      </p:sp>
      <p:sp>
        <p:nvSpPr>
          <p:cNvPr id="108" name="Body Level One…"/>
          <p:cNvSpPr txBox="1">
            <a:spLocks noGrp="1"/>
          </p:cNvSpPr>
          <p:nvPr>
            <p:ph type="body" sz="quarter" idx="1"/>
          </p:nvPr>
        </p:nvSpPr>
        <p:spPr>
          <a:xfrm>
            <a:off x="395536" y="1508786"/>
            <a:ext cx="8496945" cy="614198"/>
          </a:xfrm>
          <a:prstGeom prst="rect">
            <a:avLst/>
          </a:prstGeom>
        </p:spPr>
        <p:txBody>
          <a:bodyPr anchor="ctr"/>
          <a:lstStyle>
            <a:lvl1pPr marL="228600" indent="0">
              <a:spcBef>
                <a:spcPts val="400"/>
              </a:spcBef>
              <a:buClrTx/>
              <a:buSzTx/>
              <a:buFontTx/>
              <a:buNone/>
              <a:defRPr sz="2000">
                <a:solidFill>
                  <a:schemeClr val="accent3">
                    <a:lumOff val="44000"/>
                  </a:schemeClr>
                </a:solidFill>
                <a:latin typeface="+mj-lt"/>
                <a:ea typeface="+mj-ea"/>
                <a:cs typeface="+mj-cs"/>
                <a:sym typeface="Arial"/>
              </a:defRPr>
            </a:lvl1pPr>
            <a:lvl2pPr marL="798285" indent="-290285">
              <a:spcBef>
                <a:spcPts val="400"/>
              </a:spcBef>
              <a:buClrTx/>
              <a:buSzPts val="2000"/>
              <a:buFontTx/>
              <a:defRPr sz="2000">
                <a:solidFill>
                  <a:schemeClr val="accent3">
                    <a:lumOff val="44000"/>
                  </a:schemeClr>
                </a:solidFill>
                <a:latin typeface="+mj-lt"/>
                <a:ea typeface="+mj-ea"/>
                <a:cs typeface="+mj-cs"/>
                <a:sym typeface="Arial"/>
              </a:defRPr>
            </a:lvl2pPr>
            <a:lvl3pPr marL="1308100" indent="-317500">
              <a:spcBef>
                <a:spcPts val="400"/>
              </a:spcBef>
              <a:buClrTx/>
              <a:buSzPts val="2000"/>
              <a:buFontTx/>
              <a:defRPr sz="2000">
                <a:solidFill>
                  <a:schemeClr val="accent3">
                    <a:lumOff val="44000"/>
                  </a:schemeClr>
                </a:solidFill>
                <a:latin typeface="+mj-lt"/>
                <a:ea typeface="+mj-ea"/>
                <a:cs typeface="+mj-cs"/>
                <a:sym typeface="Arial"/>
              </a:defRPr>
            </a:lvl3pPr>
            <a:lvl4pPr marL="1828800" indent="-355600">
              <a:spcBef>
                <a:spcPts val="400"/>
              </a:spcBef>
              <a:buClrTx/>
              <a:buSzPts val="2000"/>
              <a:buFontTx/>
              <a:defRPr sz="2000">
                <a:solidFill>
                  <a:schemeClr val="accent3">
                    <a:lumOff val="44000"/>
                  </a:schemeClr>
                </a:solidFill>
                <a:latin typeface="+mj-lt"/>
                <a:ea typeface="+mj-ea"/>
                <a:cs typeface="+mj-cs"/>
                <a:sym typeface="Arial"/>
              </a:defRPr>
            </a:lvl4pPr>
            <a:lvl5pPr marL="2286000" indent="-355600">
              <a:spcBef>
                <a:spcPts val="400"/>
              </a:spcBef>
              <a:buClrTx/>
              <a:buSzPts val="2000"/>
              <a:buFontTx/>
              <a:defRPr sz="2000">
                <a:solidFill>
                  <a:schemeClr val="accent3">
                    <a:lumOff val="44000"/>
                  </a:schemeClr>
                </a:solidFill>
                <a:latin typeface="+mj-lt"/>
                <a:ea typeface="+mj-ea"/>
                <a:cs typeface="+mj-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 name="Rectangle"/>
          <p:cNvSpPr txBox="1">
            <a:spLocks noGrp="1"/>
          </p:cNvSpPr>
          <p:nvPr>
            <p:ph type="body" idx="13"/>
          </p:nvPr>
        </p:nvSpPr>
        <p:spPr>
          <a:xfrm>
            <a:off x="405879" y="2411015"/>
            <a:ext cx="8496946" cy="3994316"/>
          </a:xfrm>
          <a:prstGeom prst="rect">
            <a:avLst/>
          </a:prstGeom>
        </p:spPr>
        <p:txBody>
          <a:bodyPr/>
          <a:lstStyle/>
          <a:p>
            <a:pPr marL="228600" indent="0">
              <a:spcBef>
                <a:spcPts val="200"/>
              </a:spcBef>
              <a:buClrTx/>
              <a:buSzTx/>
              <a:buFontTx/>
              <a:buNone/>
              <a:defRPr sz="1400">
                <a:solidFill>
                  <a:schemeClr val="accent3">
                    <a:lumOff val="44000"/>
                  </a:schemeClr>
                </a:solidFill>
                <a:latin typeface="+mj-lt"/>
                <a:ea typeface="+mj-ea"/>
                <a:cs typeface="+mj-cs"/>
                <a:sym typeface="Arial"/>
              </a:defRPr>
            </a:pPr>
            <a:endParaRP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theme" Target="../theme/theme1.xml"/><Relationship Id="rId65" Type="http://schemas.openxmlformats.org/officeDocument/2006/relationships/image" Target="../media/image1.png"/><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Line"/>
          <p:cNvSpPr/>
          <p:nvPr/>
        </p:nvSpPr>
        <p:spPr>
          <a:xfrm>
            <a:off x="0" y="1192212"/>
            <a:ext cx="8077200" cy="1"/>
          </a:xfrm>
          <a:prstGeom prst="line">
            <a:avLst/>
          </a:prstGeom>
          <a:ln w="38100">
            <a:solidFill>
              <a:schemeClr val="accent3">
                <a:lumOff val="44000"/>
              </a:schemeClr>
            </a:solidFill>
          </a:ln>
        </p:spPr>
        <p:txBody>
          <a:bodyPr lIns="45719" rIns="45719"/>
          <a:lstStyle/>
          <a:p>
            <a:endParaRPr/>
          </a:p>
        </p:txBody>
      </p:sp>
      <p:pic>
        <p:nvPicPr>
          <p:cNvPr id="3" name="C:\Documents and Settings\yuchiaw\Desktop\citi-template-for-Prof.-frank-wang.png" descr="C:\Documents and Settings\yuchiaw\Desktop\citi-template-for-Prof.-frank-wang.png"/>
          <p:cNvPicPr>
            <a:picLocks noChangeAspect="1"/>
          </p:cNvPicPr>
          <p:nvPr/>
        </p:nvPicPr>
        <p:blipFill>
          <a:blip r:embed="rId65">
            <a:extLst/>
          </a:blip>
          <a:stretch>
            <a:fillRect/>
          </a:stretch>
        </p:blipFill>
        <p:spPr>
          <a:xfrm>
            <a:off x="-36513" y="6223387"/>
            <a:ext cx="8136906" cy="634613"/>
          </a:xfrm>
          <a:prstGeom prst="rect">
            <a:avLst/>
          </a:prstGeom>
          <a:ln w="12700">
            <a:miter lim="400000"/>
          </a:ln>
        </p:spPr>
      </p:pic>
      <p:sp>
        <p:nvSpPr>
          <p:cNvPr id="4" name="Title Text"/>
          <p:cNvSpPr txBox="1">
            <a:spLocks noGrp="1"/>
          </p:cNvSpPr>
          <p:nvPr>
            <p:ph type="title"/>
          </p:nvPr>
        </p:nvSpPr>
        <p:spPr>
          <a:xfrm>
            <a:off x="395536" y="188912"/>
            <a:ext cx="8352929" cy="9144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normAutofit/>
          </a:bodyPr>
          <a:lstStyle/>
          <a:p>
            <a:r>
              <a:t>Title Text</a:t>
            </a:r>
          </a:p>
        </p:txBody>
      </p:sp>
      <p:sp>
        <p:nvSpPr>
          <p:cNvPr id="5" name="Body Level One…"/>
          <p:cNvSpPr txBox="1">
            <a:spLocks noGrp="1"/>
          </p:cNvSpPr>
          <p:nvPr>
            <p:ph type="body" idx="1"/>
          </p:nvPr>
        </p:nvSpPr>
        <p:spPr>
          <a:xfrm>
            <a:off x="395288" y="1341437"/>
            <a:ext cx="8353426" cy="46355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Lst>
  <p:transition spd="med"/>
  <p:txStyles>
    <p:titleStyle>
      <a:lvl1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Calibri"/>
          <a:ea typeface="Calibri"/>
          <a:cs typeface="Calibri"/>
          <a:sym typeface="Calibri"/>
        </a:defRPr>
      </a:lvl9pPr>
    </p:titleStyle>
    <p:bodyStyle>
      <a:lvl1pPr marL="457200" marR="0" indent="-431800" algn="l" defTabSz="914400" rtl="0" latinLnBrk="0">
        <a:lnSpc>
          <a:spcPct val="100000"/>
        </a:lnSpc>
        <a:spcBef>
          <a:spcPts val="600"/>
        </a:spcBef>
        <a:spcAft>
          <a:spcPts val="0"/>
        </a:spcAft>
        <a:buClr>
          <a:srgbClr val="0066FF"/>
        </a:buClr>
        <a:buSzPts val="3200"/>
        <a:buFont typeface="Arial"/>
        <a:buChar char="•"/>
        <a:tabLst/>
        <a:defRPr sz="3200" b="0" i="0" u="none" strike="noStrike" cap="none" spc="0" baseline="0">
          <a:solidFill>
            <a:srgbClr val="000000"/>
          </a:solidFill>
          <a:uFillTx/>
          <a:latin typeface="Calibri"/>
          <a:ea typeface="Calibri"/>
          <a:cs typeface="Calibri"/>
          <a:sym typeface="Calibri"/>
        </a:defRPr>
      </a:lvl1pPr>
      <a:lvl2pPr marL="972457" marR="0" indent="-464457" algn="l" defTabSz="914400" rtl="0" latinLnBrk="0">
        <a:lnSpc>
          <a:spcPct val="100000"/>
        </a:lnSpc>
        <a:spcBef>
          <a:spcPts val="600"/>
        </a:spcBef>
        <a:spcAft>
          <a:spcPts val="0"/>
        </a:spcAft>
        <a:buClr>
          <a:srgbClr val="0066FF"/>
        </a:buClr>
        <a:buSzPts val="3200"/>
        <a:buFont typeface="Arial"/>
        <a:buChar char="➢"/>
        <a:tabLst/>
        <a:defRPr sz="3200" b="0" i="0" u="none" strike="noStrike" cap="none" spc="0" baseline="0">
          <a:solidFill>
            <a:srgbClr val="000000"/>
          </a:solidFill>
          <a:uFillTx/>
          <a:latin typeface="Calibri"/>
          <a:ea typeface="Calibri"/>
          <a:cs typeface="Calibri"/>
          <a:sym typeface="Calibri"/>
        </a:defRPr>
      </a:lvl2pPr>
      <a:lvl3pPr marL="1498600" marR="0" indent="-508000" algn="l" defTabSz="914400" rtl="0" latinLnBrk="0">
        <a:lnSpc>
          <a:spcPct val="100000"/>
        </a:lnSpc>
        <a:spcBef>
          <a:spcPts val="600"/>
        </a:spcBef>
        <a:spcAft>
          <a:spcPts val="0"/>
        </a:spcAft>
        <a:buClr>
          <a:srgbClr val="0066FF"/>
        </a:buClr>
        <a:buSzPts val="3200"/>
        <a:buFont typeface="Arial"/>
        <a:buChar char="◆"/>
        <a:tabLst/>
        <a:defRPr sz="3200" b="0" i="0" u="none" strike="noStrike" cap="none" spc="0" baseline="0">
          <a:solidFill>
            <a:srgbClr val="000000"/>
          </a:solidFill>
          <a:uFillTx/>
          <a:latin typeface="Calibri"/>
          <a:ea typeface="Calibri"/>
          <a:cs typeface="Calibri"/>
          <a:sym typeface="Calibri"/>
        </a:defRPr>
      </a:lvl3pPr>
      <a:lvl4pPr marL="2042160" marR="0" indent="-568960" algn="l" defTabSz="914400" rtl="0" latinLnBrk="0">
        <a:lnSpc>
          <a:spcPct val="100000"/>
        </a:lnSpc>
        <a:spcBef>
          <a:spcPts val="600"/>
        </a:spcBef>
        <a:spcAft>
          <a:spcPts val="0"/>
        </a:spcAft>
        <a:buClr>
          <a:srgbClr val="0066FF"/>
        </a:buClr>
        <a:buSzPts val="3200"/>
        <a:buFont typeface="Arial"/>
        <a:buChar char="•"/>
        <a:tabLst/>
        <a:defRPr sz="3200" b="0" i="0" u="none" strike="noStrike" cap="none" spc="0" baseline="0">
          <a:solidFill>
            <a:srgbClr val="000000"/>
          </a:solidFill>
          <a:uFillTx/>
          <a:latin typeface="Calibri"/>
          <a:ea typeface="Calibri"/>
          <a:cs typeface="Calibri"/>
          <a:sym typeface="Calibri"/>
        </a:defRPr>
      </a:lvl4pPr>
      <a:lvl5pPr marL="2499360" marR="0" indent="-568960" algn="l" defTabSz="914400" rtl="0" latinLnBrk="0">
        <a:lnSpc>
          <a:spcPct val="100000"/>
        </a:lnSpc>
        <a:spcBef>
          <a:spcPts val="600"/>
        </a:spcBef>
        <a:spcAft>
          <a:spcPts val="0"/>
        </a:spcAft>
        <a:buClr>
          <a:srgbClr val="0066FF"/>
        </a:buClr>
        <a:buSzPts val="3200"/>
        <a:buFont typeface="Arial"/>
        <a:buChar char="»"/>
        <a:tabLst/>
        <a:defRPr sz="3200" b="0" i="0" u="none" strike="noStrike" cap="none" spc="0" baseline="0">
          <a:solidFill>
            <a:srgbClr val="000000"/>
          </a:solidFill>
          <a:uFillTx/>
          <a:latin typeface="Calibri"/>
          <a:ea typeface="Calibri"/>
          <a:cs typeface="Calibri"/>
          <a:sym typeface="Calibri"/>
        </a:defRPr>
      </a:lvl5pPr>
      <a:lvl6pPr marL="2956560" marR="0" indent="-568960" algn="l" defTabSz="914400" rtl="0" latinLnBrk="0">
        <a:lnSpc>
          <a:spcPct val="100000"/>
        </a:lnSpc>
        <a:spcBef>
          <a:spcPts val="600"/>
        </a:spcBef>
        <a:spcAft>
          <a:spcPts val="0"/>
        </a:spcAft>
        <a:buClr>
          <a:srgbClr val="0066FF"/>
        </a:buClr>
        <a:buSzPts val="3200"/>
        <a:buFont typeface="Arial"/>
        <a:buChar char="»"/>
        <a:tabLst/>
        <a:defRPr sz="3200" b="0" i="0" u="none" strike="noStrike" cap="none" spc="0" baseline="0">
          <a:solidFill>
            <a:srgbClr val="000000"/>
          </a:solidFill>
          <a:uFillTx/>
          <a:latin typeface="Calibri"/>
          <a:ea typeface="Calibri"/>
          <a:cs typeface="Calibri"/>
          <a:sym typeface="Calibri"/>
        </a:defRPr>
      </a:lvl6pPr>
      <a:lvl7pPr marL="3413759" marR="0" indent="-568959" algn="l" defTabSz="914400" rtl="0" latinLnBrk="0">
        <a:lnSpc>
          <a:spcPct val="100000"/>
        </a:lnSpc>
        <a:spcBef>
          <a:spcPts val="600"/>
        </a:spcBef>
        <a:spcAft>
          <a:spcPts val="0"/>
        </a:spcAft>
        <a:buClr>
          <a:srgbClr val="0066FF"/>
        </a:buClr>
        <a:buSzPts val="3200"/>
        <a:buFont typeface="Arial"/>
        <a:buChar char="»"/>
        <a:tabLst/>
        <a:defRPr sz="3200" b="0" i="0" u="none" strike="noStrike" cap="none" spc="0" baseline="0">
          <a:solidFill>
            <a:srgbClr val="000000"/>
          </a:solidFill>
          <a:uFillTx/>
          <a:latin typeface="Calibri"/>
          <a:ea typeface="Calibri"/>
          <a:cs typeface="Calibri"/>
          <a:sym typeface="Calibri"/>
        </a:defRPr>
      </a:lvl7pPr>
      <a:lvl8pPr marL="3870959" marR="0" indent="-568959" algn="l" defTabSz="914400" rtl="0" latinLnBrk="0">
        <a:lnSpc>
          <a:spcPct val="100000"/>
        </a:lnSpc>
        <a:spcBef>
          <a:spcPts val="600"/>
        </a:spcBef>
        <a:spcAft>
          <a:spcPts val="0"/>
        </a:spcAft>
        <a:buClr>
          <a:srgbClr val="0066FF"/>
        </a:buClr>
        <a:buSzPts val="3200"/>
        <a:buFont typeface="Arial"/>
        <a:buChar char="»"/>
        <a:tabLst/>
        <a:defRPr sz="3200" b="0" i="0" u="none" strike="noStrike" cap="none" spc="0" baseline="0">
          <a:solidFill>
            <a:srgbClr val="000000"/>
          </a:solidFill>
          <a:uFillTx/>
          <a:latin typeface="Calibri"/>
          <a:ea typeface="Calibri"/>
          <a:cs typeface="Calibri"/>
          <a:sym typeface="Calibri"/>
        </a:defRPr>
      </a:lvl8pPr>
      <a:lvl9pPr marL="4328159" marR="0" indent="-568959" algn="l" defTabSz="914400" rtl="0" latinLnBrk="0">
        <a:lnSpc>
          <a:spcPct val="100000"/>
        </a:lnSpc>
        <a:spcBef>
          <a:spcPts val="600"/>
        </a:spcBef>
        <a:spcAft>
          <a:spcPts val="0"/>
        </a:spcAft>
        <a:buClr>
          <a:srgbClr val="0066FF"/>
        </a:buClr>
        <a:buSzPts val="3200"/>
        <a:buFont typeface="Arial"/>
        <a:buChar char="»"/>
        <a:tabLst/>
        <a:defRPr sz="32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1" Type="http://schemas.microsoft.com/office/2007/relationships/media" Target="../media/media9.mp3"/><Relationship Id="rId12" Type="http://schemas.openxmlformats.org/officeDocument/2006/relationships/audio" Target="../media/media9.mp3"/><Relationship Id="rId13" Type="http://schemas.microsoft.com/office/2007/relationships/media" Target="../media/media10.mp3"/><Relationship Id="rId14" Type="http://schemas.openxmlformats.org/officeDocument/2006/relationships/audio" Target="../media/media10.mp3"/><Relationship Id="rId15" Type="http://schemas.openxmlformats.org/officeDocument/2006/relationships/slideLayout" Target="../slideLayouts/slideLayout2.xml"/><Relationship Id="rId16" Type="http://schemas.openxmlformats.org/officeDocument/2006/relationships/notesSlide" Target="../notesSlides/notesSlide24.xml"/><Relationship Id="rId17" Type="http://schemas.openxmlformats.org/officeDocument/2006/relationships/image" Target="../media/image8.png"/><Relationship Id="rId1" Type="http://schemas.microsoft.com/office/2007/relationships/media" Target="../media/media4.mp3"/><Relationship Id="rId2" Type="http://schemas.openxmlformats.org/officeDocument/2006/relationships/audio" Target="../media/media4.mp3"/><Relationship Id="rId3" Type="http://schemas.microsoft.com/office/2007/relationships/media" Target="../media/media5.mp3"/><Relationship Id="rId4" Type="http://schemas.openxmlformats.org/officeDocument/2006/relationships/audio" Target="../media/media5.mp3"/><Relationship Id="rId5" Type="http://schemas.microsoft.com/office/2007/relationships/media" Target="../media/media6.mp3"/><Relationship Id="rId6" Type="http://schemas.openxmlformats.org/officeDocument/2006/relationships/audio" Target="../media/media6.mp3"/><Relationship Id="rId7" Type="http://schemas.microsoft.com/office/2007/relationships/media" Target="../media/media7.mp3"/><Relationship Id="rId8" Type="http://schemas.openxmlformats.org/officeDocument/2006/relationships/audio" Target="../media/media7.mp3"/><Relationship Id="rId9" Type="http://schemas.microsoft.com/office/2007/relationships/media" Target="../media/media8.mp3"/><Relationship Id="rId10" Type="http://schemas.openxmlformats.org/officeDocument/2006/relationships/audio" Target="../media/media8.mp3"/></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mp3"/><Relationship Id="rId4" Type="http://schemas.openxmlformats.org/officeDocument/2006/relationships/audio" Target="../media/media2.mp3"/><Relationship Id="rId5" Type="http://schemas.microsoft.com/office/2007/relationships/media" Target="../media/media3.mp3"/><Relationship Id="rId6" Type="http://schemas.openxmlformats.org/officeDocument/2006/relationships/audio" Target="../media/media3.mp3"/><Relationship Id="rId7" Type="http://schemas.openxmlformats.org/officeDocument/2006/relationships/slideLayout" Target="../slideLayouts/slideLayout2.xml"/><Relationship Id="rId8" Type="http://schemas.openxmlformats.org/officeDocument/2006/relationships/notesSlide" Target="../notesSlides/notesSlide2.xml"/><Relationship Id="rId9" Type="http://schemas.openxmlformats.org/officeDocument/2006/relationships/image" Target="../media/image8.png"/><Relationship Id="rId10" Type="http://schemas.openxmlformats.org/officeDocument/2006/relationships/hyperlink" Target="https://www.youtube.com/watch?v=buXqNqBFd6E" TargetMode="External"/><Relationship Id="rId1" Type="http://schemas.microsoft.com/office/2007/relationships/media" Target="../media/media1.mp3"/><Relationship Id="rId2" Type="http://schemas.openxmlformats.org/officeDocument/2006/relationships/audio" Target="../media/media1.mp3"/></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Musical Composition Style Transfer via Disentangled Timbre Representations"/>
          <p:cNvSpPr txBox="1"/>
          <p:nvPr/>
        </p:nvSpPr>
        <p:spPr>
          <a:xfrm>
            <a:off x="3070324" y="2446833"/>
            <a:ext cx="5957591" cy="1272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2700" i="1">
                <a:solidFill>
                  <a:srgbClr val="002060"/>
                </a:solidFill>
                <a:latin typeface="Calibri"/>
                <a:ea typeface="Calibri"/>
                <a:cs typeface="Calibri"/>
                <a:sym typeface="Calibri"/>
              </a:defRPr>
            </a:lvl1pPr>
          </a:lstStyle>
          <a:p>
            <a:r>
              <a:t>Musical Composition Style Transfer via Disentangled Timbre Representations</a:t>
            </a:r>
          </a:p>
        </p:txBody>
      </p:sp>
      <p:sp>
        <p:nvSpPr>
          <p:cNvPr id="655" name="Yun-Ning (Amy) Hung…"/>
          <p:cNvSpPr txBox="1"/>
          <p:nvPr/>
        </p:nvSpPr>
        <p:spPr>
          <a:xfrm>
            <a:off x="3078907" y="3861048"/>
            <a:ext cx="5940426" cy="1082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2800">
                <a:latin typeface="Calibri"/>
                <a:ea typeface="Calibri"/>
                <a:cs typeface="Calibri"/>
                <a:sym typeface="Calibri"/>
              </a:defRPr>
            </a:pPr>
            <a:r>
              <a:t>Yun-Ning (Amy) Hung</a:t>
            </a:r>
            <a:endParaRPr sz="800"/>
          </a:p>
          <a:p>
            <a:pPr algn="r">
              <a:defRPr sz="2000">
                <a:latin typeface="Calibri"/>
                <a:ea typeface="Calibri"/>
                <a:cs typeface="Calibri"/>
                <a:sym typeface="Calibri"/>
              </a:defRPr>
            </a:pPr>
            <a:r>
              <a:t>http://mac.citi.sinica.edu.tw/</a:t>
            </a:r>
          </a:p>
          <a:p>
            <a:pPr algn="r">
              <a:defRPr sz="2000">
                <a:latin typeface="Calibri"/>
                <a:ea typeface="Calibri"/>
                <a:cs typeface="Calibri"/>
                <a:sym typeface="Calibri"/>
              </a:defRPr>
            </a:pPr>
            <a:r>
              <a:t>biboamy@iis.sinica.edu.tw</a:t>
            </a:r>
          </a:p>
        </p:txBody>
      </p:sp>
      <p:sp>
        <p:nvSpPr>
          <p:cNvPr id="656" name="2019"/>
          <p:cNvSpPr txBox="1"/>
          <p:nvPr/>
        </p:nvSpPr>
        <p:spPr>
          <a:xfrm>
            <a:off x="6660232" y="188639"/>
            <a:ext cx="2359101" cy="383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2000" b="1">
                <a:solidFill>
                  <a:srgbClr val="002060"/>
                </a:solidFill>
                <a:latin typeface="Calibri"/>
                <a:ea typeface="Calibri"/>
                <a:cs typeface="Calibri"/>
                <a:sym typeface="Calibri"/>
              </a:defRPr>
            </a:lvl1pPr>
          </a:lstStyle>
          <a:p>
            <a:r>
              <a:t>2019</a:t>
            </a:r>
          </a:p>
        </p:txBody>
      </p:sp>
      <p:sp>
        <p:nvSpPr>
          <p:cNvPr id="657" name="Music &amp; AI Lab,  Research Center for IT Innovation,  Academia Sinica"/>
          <p:cNvSpPr txBox="1"/>
          <p:nvPr/>
        </p:nvSpPr>
        <p:spPr>
          <a:xfrm>
            <a:off x="4475128" y="5373215"/>
            <a:ext cx="4572001" cy="980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2400" b="1">
                <a:solidFill>
                  <a:srgbClr val="0070C0"/>
                </a:solidFill>
                <a:latin typeface="Calibri"/>
                <a:ea typeface="Calibri"/>
                <a:cs typeface="Calibri"/>
                <a:sym typeface="Calibri"/>
              </a:defRPr>
            </a:pPr>
            <a:r>
              <a:t>Music &amp; AI Lab, </a:t>
            </a:r>
            <a:br/>
            <a:r>
              <a:rPr sz="1800" b="0"/>
              <a:t>Research Center for IT Innovation, </a:t>
            </a:r>
            <a:br>
              <a:rPr sz="1800" b="0"/>
            </a:br>
            <a:r>
              <a:rPr sz="1800" b="0"/>
              <a:t>Academia Sinica</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Music Disentanglement"/>
          <p:cNvSpPr txBox="1">
            <a:spLocks noGrp="1"/>
          </p:cNvSpPr>
          <p:nvPr>
            <p:ph type="title"/>
          </p:nvPr>
        </p:nvSpPr>
        <p:spPr>
          <a:prstGeom prst="rect">
            <a:avLst/>
          </a:prstGeom>
        </p:spPr>
        <p:txBody>
          <a:bodyPr/>
          <a:lstStyle/>
          <a:p>
            <a:r>
              <a:t>Music Disentanglement</a:t>
            </a:r>
          </a:p>
        </p:txBody>
      </p:sp>
      <p:grpSp>
        <p:nvGrpSpPr>
          <p:cNvPr id="742" name="Group"/>
          <p:cNvGrpSpPr/>
          <p:nvPr/>
        </p:nvGrpSpPr>
        <p:grpSpPr>
          <a:xfrm>
            <a:off x="3219146" y="2344215"/>
            <a:ext cx="2033578" cy="797811"/>
            <a:chOff x="0" y="0"/>
            <a:chExt cx="2033576" cy="797810"/>
          </a:xfrm>
        </p:grpSpPr>
        <p:sp>
          <p:nvSpPr>
            <p:cNvPr id="740" name="Oval"/>
            <p:cNvSpPr/>
            <p:nvPr/>
          </p:nvSpPr>
          <p:spPr>
            <a:xfrm>
              <a:off x="0" y="-1"/>
              <a:ext cx="2033577" cy="797812"/>
            </a:xfrm>
            <a:prstGeom prst="ellipse">
              <a:avLst/>
            </a:prstGeom>
            <a:solidFill>
              <a:srgbClr val="FFC000">
                <a:alpha val="69803"/>
              </a:srgbClr>
            </a:solidFill>
            <a:ln w="9525" cap="flat">
              <a:solidFill>
                <a:srgbClr val="000000"/>
              </a:solidFill>
              <a:prstDash val="solid"/>
              <a:round/>
            </a:ln>
            <a:effectLst/>
          </p:spPr>
          <p:txBody>
            <a:bodyPr wrap="square" lIns="45719" tIns="45719" rIns="45719" bIns="45719" numCol="1" anchor="ctr">
              <a:noAutofit/>
            </a:bodyPr>
            <a:lstStyle/>
            <a:p>
              <a:pPr algn="ctr">
                <a:defRPr b="1">
                  <a:latin typeface="Calibri"/>
                  <a:ea typeface="Calibri"/>
                  <a:cs typeface="Calibri"/>
                  <a:sym typeface="Calibri"/>
                </a:defRPr>
              </a:pPr>
              <a:endParaRPr/>
            </a:p>
          </p:txBody>
        </p:sp>
        <p:sp>
          <p:nvSpPr>
            <p:cNvPr id="741" name="Timbre…"/>
            <p:cNvSpPr txBox="1"/>
            <p:nvPr/>
          </p:nvSpPr>
          <p:spPr>
            <a:xfrm>
              <a:off x="220259" y="40611"/>
              <a:ext cx="1593059" cy="640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Timbre</a:t>
              </a:r>
            </a:p>
            <a:p>
              <a:pPr algn="ctr">
                <a:defRPr sz="2000">
                  <a:latin typeface="Calibri"/>
                  <a:ea typeface="Calibri"/>
                  <a:cs typeface="Calibri"/>
                  <a:sym typeface="Calibri"/>
                </a:defRPr>
              </a:pPr>
              <a:r>
                <a:t>(Instrument)</a:t>
              </a:r>
            </a:p>
          </p:txBody>
        </p:sp>
      </p:grpSp>
      <p:grpSp>
        <p:nvGrpSpPr>
          <p:cNvPr id="745" name="Group"/>
          <p:cNvGrpSpPr/>
          <p:nvPr/>
        </p:nvGrpSpPr>
        <p:grpSpPr>
          <a:xfrm>
            <a:off x="3219146" y="3959286"/>
            <a:ext cx="2033578" cy="797811"/>
            <a:chOff x="0" y="0"/>
            <a:chExt cx="2033576" cy="797810"/>
          </a:xfrm>
        </p:grpSpPr>
        <p:sp>
          <p:nvSpPr>
            <p:cNvPr id="743" name="Oval"/>
            <p:cNvSpPr/>
            <p:nvPr/>
          </p:nvSpPr>
          <p:spPr>
            <a:xfrm>
              <a:off x="0" y="-1"/>
              <a:ext cx="2033577" cy="797812"/>
            </a:xfrm>
            <a:prstGeom prst="ellipse">
              <a:avLst/>
            </a:prstGeom>
            <a:solidFill>
              <a:srgbClr val="FFC000">
                <a:alpha val="69803"/>
              </a:srgbClr>
            </a:solidFill>
            <a:ln w="9525" cap="flat">
              <a:solidFill>
                <a:srgbClr val="000000"/>
              </a:solidFill>
              <a:prstDash val="solid"/>
              <a:round/>
            </a:ln>
            <a:effectLst/>
          </p:spPr>
          <p:txBody>
            <a:bodyPr wrap="square" lIns="45719" tIns="45719" rIns="45719" bIns="45719" numCol="1" anchor="ctr">
              <a:noAutofit/>
            </a:bodyPr>
            <a:lstStyle/>
            <a:p>
              <a:pPr algn="ctr">
                <a:defRPr b="1">
                  <a:latin typeface="Calibri"/>
                  <a:ea typeface="Calibri"/>
                  <a:cs typeface="Calibri"/>
                  <a:sym typeface="Calibri"/>
                </a:defRPr>
              </a:pPr>
              <a:endParaRPr/>
            </a:p>
          </p:txBody>
        </p:sp>
        <p:sp>
          <p:nvSpPr>
            <p:cNvPr id="744" name="Pitch (Content)"/>
            <p:cNvSpPr txBox="1"/>
            <p:nvPr/>
          </p:nvSpPr>
          <p:spPr>
            <a:xfrm>
              <a:off x="110356" y="200601"/>
              <a:ext cx="1893030" cy="3966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2000">
                  <a:latin typeface="Calibri"/>
                  <a:ea typeface="Calibri"/>
                  <a:cs typeface="Calibri"/>
                  <a:sym typeface="Calibri"/>
                </a:defRPr>
              </a:lvl1pPr>
            </a:lstStyle>
            <a:p>
              <a:r>
                <a:t>Pitch (Content)</a:t>
              </a:r>
            </a:p>
          </p:txBody>
        </p:sp>
      </p:grpSp>
      <p:pic>
        <p:nvPicPr>
          <p:cNvPr id="746" name="Screen Shot 2019-07-27 at 10.29.17 PM.png" descr="Screen Shot 2019-07-27 at 10.29.17 PM.png"/>
          <p:cNvPicPr>
            <a:picLocks noChangeAspect="1"/>
          </p:cNvPicPr>
          <p:nvPr/>
        </p:nvPicPr>
        <p:blipFill>
          <a:blip r:embed="rId3">
            <a:extLst/>
          </a:blip>
          <a:stretch>
            <a:fillRect/>
          </a:stretch>
        </p:blipFill>
        <p:spPr>
          <a:xfrm>
            <a:off x="755647" y="3701012"/>
            <a:ext cx="1422003" cy="1034184"/>
          </a:xfrm>
          <a:prstGeom prst="rect">
            <a:avLst/>
          </a:prstGeom>
          <a:ln w="12700">
            <a:miter lim="400000"/>
          </a:ln>
        </p:spPr>
      </p:pic>
      <p:pic>
        <p:nvPicPr>
          <p:cNvPr id="747" name="1967480.png" descr="1967480.png"/>
          <p:cNvPicPr>
            <a:picLocks noChangeAspect="1"/>
          </p:cNvPicPr>
          <p:nvPr/>
        </p:nvPicPr>
        <p:blipFill>
          <a:blip r:embed="rId4">
            <a:extLst/>
          </a:blip>
          <a:stretch>
            <a:fillRect/>
          </a:stretch>
        </p:blipFill>
        <p:spPr>
          <a:xfrm>
            <a:off x="949556" y="1777120"/>
            <a:ext cx="1034184" cy="1034185"/>
          </a:xfrm>
          <a:prstGeom prst="rect">
            <a:avLst/>
          </a:prstGeom>
          <a:ln w="12700">
            <a:miter lim="400000"/>
          </a:ln>
        </p:spPr>
      </p:pic>
      <p:pic>
        <p:nvPicPr>
          <p:cNvPr id="748" name="Screen Shot 2019-07-27 at 10.31.47 PM.png" descr="Screen Shot 2019-07-27 at 10.31.47 PM.png"/>
          <p:cNvPicPr>
            <a:picLocks noChangeAspect="1"/>
          </p:cNvPicPr>
          <p:nvPr/>
        </p:nvPicPr>
        <p:blipFill>
          <a:blip r:embed="rId5">
            <a:extLst/>
          </a:blip>
          <a:stretch>
            <a:fillRect/>
          </a:stretch>
        </p:blipFill>
        <p:spPr>
          <a:xfrm>
            <a:off x="6139915" y="2556857"/>
            <a:ext cx="2712621" cy="1744286"/>
          </a:xfrm>
          <a:prstGeom prst="rect">
            <a:avLst/>
          </a:prstGeom>
          <a:ln w="12700">
            <a:miter lim="400000"/>
          </a:ln>
        </p:spPr>
      </p:pic>
      <p:sp>
        <p:nvSpPr>
          <p:cNvPr id="749" name="Arrow"/>
          <p:cNvSpPr/>
          <p:nvPr/>
        </p:nvSpPr>
        <p:spPr>
          <a:xfrm rot="5400000">
            <a:off x="1165416" y="3066660"/>
            <a:ext cx="602465"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750" name="Arrow"/>
          <p:cNvSpPr/>
          <p:nvPr/>
        </p:nvSpPr>
        <p:spPr>
          <a:xfrm rot="1984867">
            <a:off x="2399799" y="3861672"/>
            <a:ext cx="648913"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751" name="Arrow"/>
          <p:cNvSpPr/>
          <p:nvPr/>
        </p:nvSpPr>
        <p:spPr>
          <a:xfrm rot="20017844">
            <a:off x="2394983" y="2844163"/>
            <a:ext cx="648913"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752" name="Arrow"/>
          <p:cNvSpPr/>
          <p:nvPr/>
        </p:nvSpPr>
        <p:spPr>
          <a:xfrm rot="20017844">
            <a:off x="5484076" y="3850034"/>
            <a:ext cx="648913"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753" name="Arrow"/>
          <p:cNvSpPr/>
          <p:nvPr/>
        </p:nvSpPr>
        <p:spPr>
          <a:xfrm rot="1984867">
            <a:off x="5460853" y="2855801"/>
            <a:ext cx="648913"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754" name="Binary"/>
          <p:cNvSpPr txBox="1"/>
          <p:nvPr/>
        </p:nvSpPr>
        <p:spPr>
          <a:xfrm>
            <a:off x="6488129" y="2280923"/>
            <a:ext cx="1893030" cy="396608"/>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2000">
                <a:latin typeface="Calibri"/>
                <a:ea typeface="Calibri"/>
                <a:cs typeface="Calibri"/>
                <a:sym typeface="Calibri"/>
              </a:defRPr>
            </a:lvl1pPr>
          </a:lstStyle>
          <a:p>
            <a:r>
              <a:t>Binary</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Music representation"/>
          <p:cNvSpPr txBox="1">
            <a:spLocks noGrp="1"/>
          </p:cNvSpPr>
          <p:nvPr>
            <p:ph type="title"/>
          </p:nvPr>
        </p:nvSpPr>
        <p:spPr>
          <a:prstGeom prst="rect">
            <a:avLst/>
          </a:prstGeom>
        </p:spPr>
        <p:txBody>
          <a:bodyPr/>
          <a:lstStyle/>
          <a:p>
            <a:r>
              <a:t>Music representation</a:t>
            </a:r>
          </a:p>
        </p:txBody>
      </p:sp>
      <p:pic>
        <p:nvPicPr>
          <p:cNvPr id="759" name="Screen Shot 2019-07-30 at 12.46.29 AM.png" descr="Screen Shot 2019-07-30 at 12.46.29 AM.png"/>
          <p:cNvPicPr>
            <a:picLocks noChangeAspect="1"/>
          </p:cNvPicPr>
          <p:nvPr/>
        </p:nvPicPr>
        <p:blipFill>
          <a:blip r:embed="rId3">
            <a:extLst/>
          </a:blip>
          <a:stretch>
            <a:fillRect/>
          </a:stretch>
        </p:blipFill>
        <p:spPr>
          <a:xfrm>
            <a:off x="1030253" y="3358899"/>
            <a:ext cx="7083494" cy="2131740"/>
          </a:xfrm>
          <a:prstGeom prst="rect">
            <a:avLst/>
          </a:prstGeom>
          <a:ln w="12700">
            <a:miter lim="400000"/>
          </a:ln>
        </p:spPr>
      </p:pic>
      <p:pic>
        <p:nvPicPr>
          <p:cNvPr id="760" name="1967480.png" descr="1967480.png"/>
          <p:cNvPicPr>
            <a:picLocks noChangeAspect="1"/>
          </p:cNvPicPr>
          <p:nvPr/>
        </p:nvPicPr>
        <p:blipFill>
          <a:blip r:embed="rId4">
            <a:extLst/>
          </a:blip>
          <a:stretch>
            <a:fillRect/>
          </a:stretch>
        </p:blipFill>
        <p:spPr>
          <a:xfrm>
            <a:off x="4054908" y="1367361"/>
            <a:ext cx="1034184" cy="1034184"/>
          </a:xfrm>
          <a:prstGeom prst="rect">
            <a:avLst/>
          </a:prstGeom>
          <a:ln w="12700">
            <a:miter lim="400000"/>
          </a:ln>
        </p:spPr>
      </p:pic>
      <p:sp>
        <p:nvSpPr>
          <p:cNvPr id="761" name="Arrow"/>
          <p:cNvSpPr/>
          <p:nvPr/>
        </p:nvSpPr>
        <p:spPr>
          <a:xfrm rot="1984867">
            <a:off x="5564332" y="2706681"/>
            <a:ext cx="1373483"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762" name="Arrow"/>
          <p:cNvSpPr/>
          <p:nvPr/>
        </p:nvSpPr>
        <p:spPr>
          <a:xfrm rot="5400000">
            <a:off x="4247543" y="2817547"/>
            <a:ext cx="648914"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763" name="Arrow"/>
          <p:cNvSpPr/>
          <p:nvPr/>
        </p:nvSpPr>
        <p:spPr>
          <a:xfrm rot="8602173">
            <a:off x="2454540" y="2713177"/>
            <a:ext cx="1119546"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Proposed Model - DuoED"/>
          <p:cNvSpPr txBox="1">
            <a:spLocks noGrp="1"/>
          </p:cNvSpPr>
          <p:nvPr>
            <p:ph type="title"/>
          </p:nvPr>
        </p:nvSpPr>
        <p:spPr>
          <a:prstGeom prst="rect">
            <a:avLst/>
          </a:prstGeom>
        </p:spPr>
        <p:txBody>
          <a:bodyPr/>
          <a:lstStyle/>
          <a:p>
            <a:r>
              <a:t>Proposed Model - DuoED</a:t>
            </a:r>
          </a:p>
        </p:txBody>
      </p:sp>
      <p:pic>
        <p:nvPicPr>
          <p:cNvPr id="768" name="Screen Shot 2019-07-27 at 10.58.55 PM.png" descr="Screen Shot 2019-07-27 at 10.58.55 PM.png"/>
          <p:cNvPicPr>
            <a:picLocks noChangeAspect="1"/>
          </p:cNvPicPr>
          <p:nvPr/>
        </p:nvPicPr>
        <p:blipFill>
          <a:blip r:embed="rId3">
            <a:extLst/>
          </a:blip>
          <a:stretch>
            <a:fillRect/>
          </a:stretch>
        </p:blipFill>
        <p:spPr>
          <a:xfrm>
            <a:off x="273193" y="1875803"/>
            <a:ext cx="8597614" cy="310639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Proposed Model - DuoED"/>
          <p:cNvSpPr txBox="1">
            <a:spLocks noGrp="1"/>
          </p:cNvSpPr>
          <p:nvPr>
            <p:ph type="title"/>
          </p:nvPr>
        </p:nvSpPr>
        <p:spPr>
          <a:prstGeom prst="rect">
            <a:avLst/>
          </a:prstGeom>
        </p:spPr>
        <p:txBody>
          <a:bodyPr/>
          <a:lstStyle/>
          <a:p>
            <a:r>
              <a:t>Proposed Model - DuoED</a:t>
            </a:r>
          </a:p>
        </p:txBody>
      </p:sp>
      <p:pic>
        <p:nvPicPr>
          <p:cNvPr id="773" name="Screen Shot 2019-07-27 at 10.58.55 PM.png" descr="Screen Shot 2019-07-27 at 10.58.55 PM.png"/>
          <p:cNvPicPr>
            <a:picLocks noChangeAspect="1"/>
          </p:cNvPicPr>
          <p:nvPr/>
        </p:nvPicPr>
        <p:blipFill>
          <a:blip r:embed="rId3">
            <a:extLst/>
          </a:blip>
          <a:stretch>
            <a:fillRect/>
          </a:stretch>
        </p:blipFill>
        <p:spPr>
          <a:xfrm>
            <a:off x="273193" y="1875803"/>
            <a:ext cx="8597614" cy="3106394"/>
          </a:xfrm>
          <a:prstGeom prst="rect">
            <a:avLst/>
          </a:prstGeom>
          <a:ln w="12700">
            <a:miter lim="400000"/>
          </a:ln>
        </p:spPr>
      </p:pic>
      <p:sp>
        <p:nvSpPr>
          <p:cNvPr id="774" name="Liu, Yu, et al. &quot;Exploring disentangled feature representation beyond face identification.&quot;"/>
          <p:cNvSpPr txBox="1"/>
          <p:nvPr/>
        </p:nvSpPr>
        <p:spPr>
          <a:xfrm>
            <a:off x="580598" y="5651119"/>
            <a:ext cx="7982804"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r>
              <a:t>Liu, Yu, et al. "Exploring disentangled feature representation beyond face identification."</a:t>
            </a:r>
          </a:p>
        </p:txBody>
      </p:sp>
      <p:sp>
        <p:nvSpPr>
          <p:cNvPr id="775" name="Rectangle"/>
          <p:cNvSpPr/>
          <p:nvPr/>
        </p:nvSpPr>
        <p:spPr>
          <a:xfrm>
            <a:off x="1345998" y="2440939"/>
            <a:ext cx="1766871" cy="2083384"/>
          </a:xfrm>
          <a:prstGeom prst="rect">
            <a:avLst/>
          </a:prstGeom>
          <a:solidFill>
            <a:srgbClr val="C9E8A8">
              <a:alpha val="34773"/>
            </a:srgbClr>
          </a:solidFill>
          <a:ln w="12700">
            <a:solidFill>
              <a:srgbClr val="000000"/>
            </a:solidFill>
            <a:miter lim="400000"/>
          </a:ln>
        </p:spPr>
        <p:txBody>
          <a:bodyPr lIns="45719" rIns="45719" anchor="ctr"/>
          <a:lstStyle/>
          <a:p>
            <a:pPr>
              <a:defRPr>
                <a:solidFill>
                  <a:schemeClr val="accent3">
                    <a:lumOff val="44000"/>
                  </a:schemeClr>
                </a:solidFill>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Proposed Model - DuoED"/>
          <p:cNvSpPr txBox="1">
            <a:spLocks noGrp="1"/>
          </p:cNvSpPr>
          <p:nvPr>
            <p:ph type="title"/>
          </p:nvPr>
        </p:nvSpPr>
        <p:spPr>
          <a:prstGeom prst="rect">
            <a:avLst/>
          </a:prstGeom>
        </p:spPr>
        <p:txBody>
          <a:bodyPr/>
          <a:lstStyle/>
          <a:p>
            <a:r>
              <a:t>Proposed Model - DuoED</a:t>
            </a:r>
          </a:p>
        </p:txBody>
      </p:sp>
      <p:pic>
        <p:nvPicPr>
          <p:cNvPr id="780" name="Screen Shot 2019-07-27 at 10.58.55 PM.png" descr="Screen Shot 2019-07-27 at 10.58.55 PM.png"/>
          <p:cNvPicPr>
            <a:picLocks noChangeAspect="1"/>
          </p:cNvPicPr>
          <p:nvPr/>
        </p:nvPicPr>
        <p:blipFill>
          <a:blip r:embed="rId3">
            <a:extLst/>
          </a:blip>
          <a:stretch>
            <a:fillRect/>
          </a:stretch>
        </p:blipFill>
        <p:spPr>
          <a:xfrm>
            <a:off x="273193" y="1875803"/>
            <a:ext cx="8597614" cy="3106394"/>
          </a:xfrm>
          <a:prstGeom prst="rect">
            <a:avLst/>
          </a:prstGeom>
          <a:ln w="12700">
            <a:miter lim="400000"/>
          </a:ln>
        </p:spPr>
      </p:pic>
      <p:sp>
        <p:nvSpPr>
          <p:cNvPr id="781" name="Rounded Rectangle"/>
          <p:cNvSpPr/>
          <p:nvPr/>
        </p:nvSpPr>
        <p:spPr>
          <a:xfrm>
            <a:off x="5214849" y="4539558"/>
            <a:ext cx="2728557" cy="1765771"/>
          </a:xfrm>
          <a:prstGeom prst="roundRect">
            <a:avLst>
              <a:gd name="adj" fmla="val 18167"/>
            </a:avLst>
          </a:prstGeom>
          <a:solidFill>
            <a:srgbClr val="C9E8A8"/>
          </a:solidFill>
          <a:ln w="12700">
            <a:solidFill>
              <a:srgbClr val="000000"/>
            </a:solidFill>
          </a:ln>
        </p:spPr>
        <p:txBody>
          <a:bodyPr lIns="45719" rIns="45719" anchor="ctr"/>
          <a:lstStyle/>
          <a:p>
            <a:pPr algn="ctr">
              <a:defRPr sz="1800"/>
            </a:pPr>
            <a:endParaRPr/>
          </a:p>
        </p:txBody>
      </p:sp>
      <p:pic>
        <p:nvPicPr>
          <p:cNvPr id="782" name="Planing1.png" descr="Planing1.png"/>
          <p:cNvPicPr>
            <a:picLocks noChangeAspect="1"/>
          </p:cNvPicPr>
          <p:nvPr/>
        </p:nvPicPr>
        <p:blipFill>
          <a:blip r:embed="rId4">
            <a:extLst/>
          </a:blip>
          <a:stretch>
            <a:fillRect/>
          </a:stretch>
        </p:blipFill>
        <p:spPr>
          <a:xfrm>
            <a:off x="5333226" y="4667431"/>
            <a:ext cx="2184401" cy="1620685"/>
          </a:xfrm>
          <a:prstGeom prst="rect">
            <a:avLst/>
          </a:prstGeom>
          <a:ln w="12700">
            <a:miter lim="400000"/>
          </a:ln>
        </p:spPr>
      </p:pic>
      <p:sp>
        <p:nvSpPr>
          <p:cNvPr id="783" name="Rounded Rectangle"/>
          <p:cNvSpPr/>
          <p:nvPr/>
        </p:nvSpPr>
        <p:spPr>
          <a:xfrm>
            <a:off x="5608580" y="726819"/>
            <a:ext cx="2728557" cy="1765771"/>
          </a:xfrm>
          <a:prstGeom prst="roundRect">
            <a:avLst>
              <a:gd name="adj" fmla="val 18167"/>
            </a:avLst>
          </a:prstGeom>
          <a:solidFill>
            <a:srgbClr val="C9E8A8"/>
          </a:solidFill>
          <a:ln w="12700">
            <a:solidFill>
              <a:srgbClr val="000000"/>
            </a:solidFill>
          </a:ln>
        </p:spPr>
        <p:txBody>
          <a:bodyPr lIns="45719" rIns="45719" anchor="ctr"/>
          <a:lstStyle/>
          <a:p>
            <a:pPr algn="ctr">
              <a:defRPr sz="1800"/>
            </a:pPr>
            <a:endParaRPr/>
          </a:p>
        </p:txBody>
      </p:sp>
      <p:pic>
        <p:nvPicPr>
          <p:cNvPr id="784" name="Planing.png" descr="Planing.png"/>
          <p:cNvPicPr>
            <a:picLocks noChangeAspect="1"/>
          </p:cNvPicPr>
          <p:nvPr/>
        </p:nvPicPr>
        <p:blipFill>
          <a:blip r:embed="rId5">
            <a:extLst/>
          </a:blip>
          <a:stretch>
            <a:fillRect/>
          </a:stretch>
        </p:blipFill>
        <p:spPr>
          <a:xfrm>
            <a:off x="5724613" y="795954"/>
            <a:ext cx="2189089" cy="1678301"/>
          </a:xfrm>
          <a:prstGeom prst="rect">
            <a:avLst/>
          </a:prstGeom>
          <a:ln w="12700">
            <a:miter lim="400000"/>
          </a:ln>
        </p:spPr>
      </p:pic>
      <p:sp>
        <p:nvSpPr>
          <p:cNvPr id="785" name="Rectangle"/>
          <p:cNvSpPr/>
          <p:nvPr/>
        </p:nvSpPr>
        <p:spPr>
          <a:xfrm>
            <a:off x="4410508" y="2612080"/>
            <a:ext cx="587348" cy="448246"/>
          </a:xfrm>
          <a:prstGeom prst="rect">
            <a:avLst/>
          </a:prstGeom>
          <a:solidFill>
            <a:srgbClr val="C9E8A8">
              <a:alpha val="34773"/>
            </a:srgbClr>
          </a:solidFill>
          <a:ln w="12700">
            <a:solidFill>
              <a:srgbClr val="000000"/>
            </a:solidFill>
            <a:miter lim="400000"/>
          </a:ln>
        </p:spPr>
        <p:txBody>
          <a:bodyPr lIns="45719" rIns="45719" anchor="ctr"/>
          <a:lstStyle/>
          <a:p>
            <a:pPr>
              <a:defRPr>
                <a:solidFill>
                  <a:schemeClr val="accent3">
                    <a:lumOff val="44000"/>
                  </a:schemeClr>
                </a:solidFill>
              </a:defRPr>
            </a:pPr>
            <a:endParaRPr/>
          </a:p>
        </p:txBody>
      </p:sp>
      <p:sp>
        <p:nvSpPr>
          <p:cNvPr id="786" name="Arrow"/>
          <p:cNvSpPr/>
          <p:nvPr/>
        </p:nvSpPr>
        <p:spPr>
          <a:xfrm rot="19401998">
            <a:off x="4866145" y="2244432"/>
            <a:ext cx="640411"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787" name="Rectangle"/>
          <p:cNvSpPr/>
          <p:nvPr/>
        </p:nvSpPr>
        <p:spPr>
          <a:xfrm>
            <a:off x="4410508" y="3922085"/>
            <a:ext cx="587348" cy="448246"/>
          </a:xfrm>
          <a:prstGeom prst="rect">
            <a:avLst/>
          </a:prstGeom>
          <a:solidFill>
            <a:srgbClr val="C9E8A8">
              <a:alpha val="34773"/>
            </a:srgbClr>
          </a:solidFill>
          <a:ln w="12700">
            <a:solidFill>
              <a:srgbClr val="000000"/>
            </a:solidFill>
            <a:miter lim="400000"/>
          </a:ln>
        </p:spPr>
        <p:txBody>
          <a:bodyPr lIns="45719" rIns="45719" anchor="ctr"/>
          <a:lstStyle/>
          <a:p>
            <a:pPr>
              <a:defRPr>
                <a:solidFill>
                  <a:schemeClr val="accent3">
                    <a:lumOff val="44000"/>
                  </a:schemeClr>
                </a:solidFill>
              </a:defRPr>
            </a:pPr>
            <a:endParaRPr/>
          </a:p>
        </p:txBody>
      </p:sp>
      <p:sp>
        <p:nvSpPr>
          <p:cNvPr id="788" name="Arrow"/>
          <p:cNvSpPr/>
          <p:nvPr/>
        </p:nvSpPr>
        <p:spPr>
          <a:xfrm rot="1668929">
            <a:off x="4775695" y="4262309"/>
            <a:ext cx="545266"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789" name="Rectangle"/>
          <p:cNvSpPr/>
          <p:nvPr/>
        </p:nvSpPr>
        <p:spPr>
          <a:xfrm>
            <a:off x="3131618" y="2481905"/>
            <a:ext cx="1039615" cy="2016344"/>
          </a:xfrm>
          <a:prstGeom prst="rect">
            <a:avLst/>
          </a:prstGeom>
          <a:solidFill>
            <a:srgbClr val="C9E8A8">
              <a:alpha val="34773"/>
            </a:srgbClr>
          </a:solidFill>
          <a:ln w="12700">
            <a:solidFill>
              <a:srgbClr val="000000"/>
            </a:solidFill>
            <a:miter lim="400000"/>
          </a:ln>
        </p:spPr>
        <p:txBody>
          <a:bodyPr lIns="45719" rIns="45719" anchor="ctr"/>
          <a:lstStyle/>
          <a:p>
            <a:pPr>
              <a:defRPr>
                <a:solidFill>
                  <a:schemeClr val="accent3">
                    <a:lumOff val="44000"/>
                  </a:schemeClr>
                </a:solidFill>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Proposed Model - DuoED"/>
          <p:cNvSpPr txBox="1">
            <a:spLocks noGrp="1"/>
          </p:cNvSpPr>
          <p:nvPr>
            <p:ph type="title"/>
          </p:nvPr>
        </p:nvSpPr>
        <p:spPr>
          <a:prstGeom prst="rect">
            <a:avLst/>
          </a:prstGeom>
        </p:spPr>
        <p:txBody>
          <a:bodyPr/>
          <a:lstStyle/>
          <a:p>
            <a:r>
              <a:t>Proposed Model - DuoED</a:t>
            </a:r>
          </a:p>
        </p:txBody>
      </p:sp>
      <p:pic>
        <p:nvPicPr>
          <p:cNvPr id="794" name="Screen Shot 2019-07-27 at 10.58.55 PM.png" descr="Screen Shot 2019-07-27 at 10.58.55 PM.png"/>
          <p:cNvPicPr>
            <a:picLocks noChangeAspect="1"/>
          </p:cNvPicPr>
          <p:nvPr/>
        </p:nvPicPr>
        <p:blipFill>
          <a:blip r:embed="rId3">
            <a:extLst/>
          </a:blip>
          <a:stretch>
            <a:fillRect/>
          </a:stretch>
        </p:blipFill>
        <p:spPr>
          <a:xfrm>
            <a:off x="273193" y="1875803"/>
            <a:ext cx="8597614" cy="3106394"/>
          </a:xfrm>
          <a:prstGeom prst="rect">
            <a:avLst/>
          </a:prstGeom>
          <a:ln w="12700">
            <a:miter lim="400000"/>
          </a:ln>
        </p:spPr>
      </p:pic>
      <p:sp>
        <p:nvSpPr>
          <p:cNvPr id="795" name="Adversarial Loss"/>
          <p:cNvSpPr/>
          <p:nvPr/>
        </p:nvSpPr>
        <p:spPr>
          <a:xfrm>
            <a:off x="5506314" y="1688631"/>
            <a:ext cx="1564907" cy="759006"/>
          </a:xfrm>
          <a:prstGeom prst="roundRect">
            <a:avLst>
              <a:gd name="adj" fmla="val 24240"/>
            </a:avLst>
          </a:prstGeom>
          <a:solidFill>
            <a:srgbClr val="C9E8A8"/>
          </a:solidFill>
          <a:ln w="12700">
            <a:solidFill>
              <a:srgbClr val="000000"/>
            </a:solidFill>
          </a:ln>
          <a:extLst>
            <a:ext uri="{C572A759-6A51-4108-AA02-DFA0A04FC94B}">
              <ma14:wrappingTextBoxFlag xmlns:ma14="http://schemas.microsoft.com/office/mac/drawingml/2011/main" val="1"/>
            </a:ext>
          </a:extLst>
        </p:spPr>
        <p:txBody>
          <a:bodyPr lIns="45719" rIns="45719" anchor="ctr"/>
          <a:lstStyle>
            <a:lvl1pPr algn="ctr">
              <a:defRPr sz="1800"/>
            </a:lvl1pPr>
          </a:lstStyle>
          <a:p>
            <a:r>
              <a:t>Adversarial Loss</a:t>
            </a:r>
          </a:p>
        </p:txBody>
      </p:sp>
      <p:sp>
        <p:nvSpPr>
          <p:cNvPr id="796" name="Arrow"/>
          <p:cNvSpPr/>
          <p:nvPr/>
        </p:nvSpPr>
        <p:spPr>
          <a:xfrm rot="18524253">
            <a:off x="4951236" y="2524419"/>
            <a:ext cx="640410"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797" name="Rectangle"/>
          <p:cNvSpPr/>
          <p:nvPr/>
        </p:nvSpPr>
        <p:spPr>
          <a:xfrm>
            <a:off x="2918893" y="3095950"/>
            <a:ext cx="587348" cy="759006"/>
          </a:xfrm>
          <a:prstGeom prst="rect">
            <a:avLst/>
          </a:prstGeom>
          <a:solidFill>
            <a:srgbClr val="C9E8A8">
              <a:alpha val="34773"/>
            </a:srgbClr>
          </a:solidFill>
          <a:ln w="12700">
            <a:solidFill>
              <a:srgbClr val="000000"/>
            </a:solidFill>
            <a:miter lim="400000"/>
          </a:ln>
        </p:spPr>
        <p:txBody>
          <a:bodyPr lIns="45719" rIns="45719" anchor="ctr"/>
          <a:lstStyle/>
          <a:p>
            <a:pPr>
              <a:defRPr>
                <a:solidFill>
                  <a:schemeClr val="accent3">
                    <a:lumOff val="44000"/>
                  </a:schemeClr>
                </a:solidFill>
              </a:defRPr>
            </a:pPr>
            <a:endParaRPr/>
          </a:p>
        </p:txBody>
      </p:sp>
      <p:sp>
        <p:nvSpPr>
          <p:cNvPr id="798" name="Rectangle"/>
          <p:cNvSpPr/>
          <p:nvPr/>
        </p:nvSpPr>
        <p:spPr>
          <a:xfrm>
            <a:off x="4461943" y="2989270"/>
            <a:ext cx="492381" cy="972366"/>
          </a:xfrm>
          <a:prstGeom prst="rect">
            <a:avLst/>
          </a:prstGeom>
          <a:solidFill>
            <a:srgbClr val="C9E8A8">
              <a:alpha val="34773"/>
            </a:srgbClr>
          </a:solidFill>
          <a:ln w="12700">
            <a:solidFill>
              <a:srgbClr val="000000"/>
            </a:solidFill>
            <a:miter lim="400000"/>
          </a:ln>
        </p:spPr>
        <p:txBody>
          <a:bodyPr lIns="45719" rIns="45719" anchor="ctr"/>
          <a:lstStyle/>
          <a:p>
            <a:pPr>
              <a:defRPr>
                <a:solidFill>
                  <a:schemeClr val="accent3">
                    <a:lumOff val="44000"/>
                  </a:schemeClr>
                </a:solidFill>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Proposed Model - DuoED"/>
          <p:cNvSpPr txBox="1">
            <a:spLocks noGrp="1"/>
          </p:cNvSpPr>
          <p:nvPr>
            <p:ph type="title"/>
          </p:nvPr>
        </p:nvSpPr>
        <p:spPr>
          <a:prstGeom prst="rect">
            <a:avLst/>
          </a:prstGeom>
        </p:spPr>
        <p:txBody>
          <a:bodyPr/>
          <a:lstStyle/>
          <a:p>
            <a:r>
              <a:t>Proposed Model - DuoED</a:t>
            </a:r>
          </a:p>
        </p:txBody>
      </p:sp>
      <p:pic>
        <p:nvPicPr>
          <p:cNvPr id="803" name="Screen Shot 2019-07-27 at 10.58.55 PM.png" descr="Screen Shot 2019-07-27 at 10.58.55 PM.png"/>
          <p:cNvPicPr>
            <a:picLocks noChangeAspect="1"/>
          </p:cNvPicPr>
          <p:nvPr/>
        </p:nvPicPr>
        <p:blipFill>
          <a:blip r:embed="rId3">
            <a:extLst/>
          </a:blip>
          <a:stretch>
            <a:fillRect/>
          </a:stretch>
        </p:blipFill>
        <p:spPr>
          <a:xfrm>
            <a:off x="273193" y="1875803"/>
            <a:ext cx="8597614" cy="3106394"/>
          </a:xfrm>
          <a:prstGeom prst="rect">
            <a:avLst/>
          </a:prstGeom>
          <a:ln w="12700">
            <a:miter lim="400000"/>
          </a:ln>
        </p:spPr>
      </p:pic>
      <p:sp>
        <p:nvSpPr>
          <p:cNvPr id="804" name="Rectangle"/>
          <p:cNvSpPr/>
          <p:nvPr/>
        </p:nvSpPr>
        <p:spPr>
          <a:xfrm>
            <a:off x="5302048" y="2649075"/>
            <a:ext cx="3532002" cy="1671895"/>
          </a:xfrm>
          <a:prstGeom prst="rect">
            <a:avLst/>
          </a:prstGeom>
          <a:solidFill>
            <a:srgbClr val="C9E8A8">
              <a:alpha val="34773"/>
            </a:srgbClr>
          </a:solidFill>
          <a:ln w="12700">
            <a:solidFill>
              <a:srgbClr val="000000"/>
            </a:solidFill>
            <a:miter lim="400000"/>
          </a:ln>
        </p:spPr>
        <p:txBody>
          <a:bodyPr lIns="45719" rIns="45719" anchor="ctr"/>
          <a:lstStyle/>
          <a:p>
            <a:pPr>
              <a:defRPr>
                <a:solidFill>
                  <a:schemeClr val="accent3">
                    <a:lumOff val="44000"/>
                  </a:schemeClr>
                </a:solidFill>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Proposed Model - UnetED"/>
          <p:cNvSpPr txBox="1">
            <a:spLocks noGrp="1"/>
          </p:cNvSpPr>
          <p:nvPr>
            <p:ph type="title"/>
          </p:nvPr>
        </p:nvSpPr>
        <p:spPr>
          <a:prstGeom prst="rect">
            <a:avLst/>
          </a:prstGeom>
        </p:spPr>
        <p:txBody>
          <a:bodyPr/>
          <a:lstStyle/>
          <a:p>
            <a:r>
              <a:t>Proposed Model - UnetED</a:t>
            </a:r>
          </a:p>
        </p:txBody>
      </p:sp>
      <p:pic>
        <p:nvPicPr>
          <p:cNvPr id="809" name="Screen Shot 2019-07-27 at 10.59.01 PM.png" descr="Screen Shot 2019-07-27 at 10.59.01 PM.png"/>
          <p:cNvPicPr>
            <a:picLocks noChangeAspect="1"/>
          </p:cNvPicPr>
          <p:nvPr/>
        </p:nvPicPr>
        <p:blipFill>
          <a:blip r:embed="rId3">
            <a:extLst/>
          </a:blip>
          <a:stretch>
            <a:fillRect/>
          </a:stretch>
        </p:blipFill>
        <p:spPr>
          <a:xfrm>
            <a:off x="708589" y="1925505"/>
            <a:ext cx="7726822" cy="3006991"/>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 name="Screen Shot 2019-07-27 at 10.59.01 PM.png" descr="Screen Shot 2019-07-27 at 10.59.01 PM.png"/>
          <p:cNvPicPr>
            <a:picLocks noChangeAspect="1"/>
          </p:cNvPicPr>
          <p:nvPr/>
        </p:nvPicPr>
        <p:blipFill>
          <a:blip r:embed="rId3">
            <a:extLst/>
          </a:blip>
          <a:stretch>
            <a:fillRect/>
          </a:stretch>
        </p:blipFill>
        <p:spPr>
          <a:xfrm>
            <a:off x="708589" y="1925505"/>
            <a:ext cx="7726822" cy="3006991"/>
          </a:xfrm>
          <a:prstGeom prst="rect">
            <a:avLst/>
          </a:prstGeom>
          <a:ln w="12700">
            <a:miter lim="400000"/>
          </a:ln>
        </p:spPr>
      </p:pic>
      <p:sp>
        <p:nvSpPr>
          <p:cNvPr id="814" name="Proposed Model - UnetED"/>
          <p:cNvSpPr txBox="1">
            <a:spLocks noGrp="1"/>
          </p:cNvSpPr>
          <p:nvPr>
            <p:ph type="title"/>
          </p:nvPr>
        </p:nvSpPr>
        <p:spPr>
          <a:prstGeom prst="rect">
            <a:avLst/>
          </a:prstGeom>
        </p:spPr>
        <p:txBody>
          <a:bodyPr/>
          <a:lstStyle/>
          <a:p>
            <a:r>
              <a:t>Proposed Model - UnetED</a:t>
            </a:r>
          </a:p>
        </p:txBody>
      </p:sp>
      <p:sp>
        <p:nvSpPr>
          <p:cNvPr id="815" name="Adversarial Loss"/>
          <p:cNvSpPr/>
          <p:nvPr/>
        </p:nvSpPr>
        <p:spPr>
          <a:xfrm>
            <a:off x="5472024" y="4957215"/>
            <a:ext cx="1564907" cy="759006"/>
          </a:xfrm>
          <a:prstGeom prst="roundRect">
            <a:avLst>
              <a:gd name="adj" fmla="val 24240"/>
            </a:avLst>
          </a:prstGeom>
          <a:solidFill>
            <a:srgbClr val="C9E8A8"/>
          </a:solidFill>
          <a:ln w="12700">
            <a:solidFill>
              <a:srgbClr val="000000"/>
            </a:solidFill>
          </a:ln>
          <a:extLst>
            <a:ext uri="{C572A759-6A51-4108-AA02-DFA0A04FC94B}">
              <ma14:wrappingTextBoxFlag xmlns:ma14="http://schemas.microsoft.com/office/mac/drawingml/2011/main" val="1"/>
            </a:ext>
          </a:extLst>
        </p:spPr>
        <p:txBody>
          <a:bodyPr lIns="45719" rIns="45719" anchor="ctr"/>
          <a:lstStyle>
            <a:lvl1pPr algn="ctr">
              <a:defRPr sz="1800"/>
            </a:lvl1pPr>
          </a:lstStyle>
          <a:p>
            <a:r>
              <a:t>Adversarial Loss</a:t>
            </a:r>
          </a:p>
        </p:txBody>
      </p:sp>
      <p:sp>
        <p:nvSpPr>
          <p:cNvPr id="816" name="Rounded Rectangle"/>
          <p:cNvSpPr/>
          <p:nvPr/>
        </p:nvSpPr>
        <p:spPr>
          <a:xfrm>
            <a:off x="191364" y="4453833"/>
            <a:ext cx="2728557" cy="1765771"/>
          </a:xfrm>
          <a:prstGeom prst="roundRect">
            <a:avLst>
              <a:gd name="adj" fmla="val 18167"/>
            </a:avLst>
          </a:prstGeom>
          <a:solidFill>
            <a:srgbClr val="C9E8A8"/>
          </a:solidFill>
          <a:ln w="12700">
            <a:solidFill>
              <a:srgbClr val="000000"/>
            </a:solidFill>
          </a:ln>
        </p:spPr>
        <p:txBody>
          <a:bodyPr lIns="45719" rIns="45719" anchor="ctr"/>
          <a:lstStyle/>
          <a:p>
            <a:pPr algn="ctr">
              <a:defRPr sz="1800"/>
            </a:pPr>
            <a:endParaRPr/>
          </a:p>
        </p:txBody>
      </p:sp>
      <p:pic>
        <p:nvPicPr>
          <p:cNvPr id="817" name="Planing1.png" descr="Planing1.png"/>
          <p:cNvPicPr>
            <a:picLocks noChangeAspect="1"/>
          </p:cNvPicPr>
          <p:nvPr/>
        </p:nvPicPr>
        <p:blipFill>
          <a:blip r:embed="rId4">
            <a:extLst/>
          </a:blip>
          <a:stretch>
            <a:fillRect/>
          </a:stretch>
        </p:blipFill>
        <p:spPr>
          <a:xfrm>
            <a:off x="309741" y="4581706"/>
            <a:ext cx="2184401" cy="1620685"/>
          </a:xfrm>
          <a:prstGeom prst="rect">
            <a:avLst/>
          </a:prstGeom>
          <a:ln w="12700">
            <a:miter lim="400000"/>
          </a:ln>
        </p:spPr>
      </p:pic>
      <p:sp>
        <p:nvSpPr>
          <p:cNvPr id="818" name="Rectangle"/>
          <p:cNvSpPr/>
          <p:nvPr/>
        </p:nvSpPr>
        <p:spPr>
          <a:xfrm>
            <a:off x="3107488" y="3486475"/>
            <a:ext cx="1848905" cy="1364089"/>
          </a:xfrm>
          <a:prstGeom prst="rect">
            <a:avLst/>
          </a:prstGeom>
          <a:solidFill>
            <a:srgbClr val="C9E8A8">
              <a:alpha val="34773"/>
            </a:srgbClr>
          </a:solidFill>
          <a:ln w="12700">
            <a:solidFill>
              <a:srgbClr val="000000"/>
            </a:solidFill>
            <a:miter lim="400000"/>
          </a:ln>
        </p:spPr>
        <p:txBody>
          <a:bodyPr lIns="45719" rIns="45719" anchor="ctr"/>
          <a:lstStyle/>
          <a:p>
            <a:pPr>
              <a:defRPr>
                <a:solidFill>
                  <a:schemeClr val="accent3">
                    <a:lumOff val="44000"/>
                  </a:schemeClr>
                </a:solidFill>
              </a:defRPr>
            </a:pPr>
            <a:endParaRPr/>
          </a:p>
        </p:txBody>
      </p:sp>
      <p:sp>
        <p:nvSpPr>
          <p:cNvPr id="819" name="Arrow"/>
          <p:cNvSpPr/>
          <p:nvPr/>
        </p:nvSpPr>
        <p:spPr>
          <a:xfrm rot="1668929">
            <a:off x="4844275" y="4622689"/>
            <a:ext cx="545266"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820" name="Arrow"/>
          <p:cNvSpPr/>
          <p:nvPr/>
        </p:nvSpPr>
        <p:spPr>
          <a:xfrm rot="8749257">
            <a:off x="2701150" y="4634419"/>
            <a:ext cx="545266"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 name="Screen Shot 2019-07-27 at 10.59.01 PM.png" descr="Screen Shot 2019-07-27 at 10.59.01 PM.png"/>
          <p:cNvPicPr>
            <a:picLocks noChangeAspect="1"/>
          </p:cNvPicPr>
          <p:nvPr/>
        </p:nvPicPr>
        <p:blipFill>
          <a:blip r:embed="rId3">
            <a:extLst/>
          </a:blip>
          <a:stretch>
            <a:fillRect/>
          </a:stretch>
        </p:blipFill>
        <p:spPr>
          <a:xfrm>
            <a:off x="708589" y="1925505"/>
            <a:ext cx="7726822" cy="3006991"/>
          </a:xfrm>
          <a:prstGeom prst="rect">
            <a:avLst/>
          </a:prstGeom>
          <a:ln w="12700">
            <a:miter lim="400000"/>
          </a:ln>
        </p:spPr>
      </p:pic>
      <p:sp>
        <p:nvSpPr>
          <p:cNvPr id="825" name="Proposed Model - UnetED"/>
          <p:cNvSpPr txBox="1">
            <a:spLocks noGrp="1"/>
          </p:cNvSpPr>
          <p:nvPr>
            <p:ph type="title"/>
          </p:nvPr>
        </p:nvSpPr>
        <p:spPr>
          <a:prstGeom prst="rect">
            <a:avLst/>
          </a:prstGeom>
        </p:spPr>
        <p:txBody>
          <a:bodyPr/>
          <a:lstStyle/>
          <a:p>
            <a:r>
              <a:t>Proposed Model - UnetED</a:t>
            </a:r>
          </a:p>
        </p:txBody>
      </p:sp>
      <p:sp>
        <p:nvSpPr>
          <p:cNvPr id="826" name="Arrow"/>
          <p:cNvSpPr/>
          <p:nvPr/>
        </p:nvSpPr>
        <p:spPr>
          <a:xfrm rot="21600000">
            <a:off x="3480155" y="1680972"/>
            <a:ext cx="1495428"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827" name="Pitch"/>
          <p:cNvSpPr/>
          <p:nvPr/>
        </p:nvSpPr>
        <p:spPr>
          <a:xfrm>
            <a:off x="3445416" y="1125221"/>
            <a:ext cx="1564906" cy="521119"/>
          </a:xfrm>
          <a:prstGeom prst="roundRect">
            <a:avLst>
              <a:gd name="adj" fmla="val 35306"/>
            </a:avLst>
          </a:prstGeom>
          <a:solidFill>
            <a:srgbClr val="C9E8A8"/>
          </a:solidFill>
          <a:ln w="12700">
            <a:solidFill>
              <a:srgbClr val="000000"/>
            </a:solidFill>
          </a:ln>
          <a:extLst>
            <a:ext uri="{C572A759-6A51-4108-AA02-DFA0A04FC94B}">
              <ma14:wrappingTextBoxFlag xmlns:ma14="http://schemas.microsoft.com/office/mac/drawingml/2011/main" val="1"/>
            </a:ext>
          </a:extLst>
        </p:spPr>
        <p:txBody>
          <a:bodyPr lIns="45719" rIns="45719" anchor="ctr"/>
          <a:lstStyle>
            <a:lvl1pPr algn="ctr">
              <a:defRPr sz="1800"/>
            </a:lvl1pPr>
          </a:lstStyle>
          <a:p>
            <a:r>
              <a:t>Pitch</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Introduction"/>
          <p:cNvSpPr txBox="1">
            <a:spLocks noGrp="1"/>
          </p:cNvSpPr>
          <p:nvPr>
            <p:ph type="title"/>
          </p:nvPr>
        </p:nvSpPr>
        <p:spPr>
          <a:xfrm>
            <a:off x="395536" y="188912"/>
            <a:ext cx="8352929" cy="5909825"/>
          </a:xfrm>
          <a:prstGeom prst="rect">
            <a:avLst/>
          </a:prstGeom>
        </p:spPr>
        <p:txBody>
          <a:bodyPr/>
          <a:lstStyle>
            <a:lvl1pPr algn="ctr">
              <a:defRPr sz="4200"/>
            </a:lvl1pPr>
          </a:lstStyle>
          <a:p>
            <a:r>
              <a:t>Introduction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1" name="Screen Shot 2019-07-27 at 10.59.01 PM.png" descr="Screen Shot 2019-07-27 at 10.59.01 PM.png"/>
          <p:cNvPicPr>
            <a:picLocks noChangeAspect="1"/>
          </p:cNvPicPr>
          <p:nvPr/>
        </p:nvPicPr>
        <p:blipFill>
          <a:blip r:embed="rId3">
            <a:extLst/>
          </a:blip>
          <a:stretch>
            <a:fillRect/>
          </a:stretch>
        </p:blipFill>
        <p:spPr>
          <a:xfrm>
            <a:off x="708589" y="1925505"/>
            <a:ext cx="7726822" cy="3006991"/>
          </a:xfrm>
          <a:prstGeom prst="rect">
            <a:avLst/>
          </a:prstGeom>
          <a:ln w="12700">
            <a:miter lim="400000"/>
          </a:ln>
        </p:spPr>
      </p:pic>
      <p:sp>
        <p:nvSpPr>
          <p:cNvPr id="832" name="Proposed Model - UnetED"/>
          <p:cNvSpPr txBox="1">
            <a:spLocks noGrp="1"/>
          </p:cNvSpPr>
          <p:nvPr>
            <p:ph type="title"/>
          </p:nvPr>
        </p:nvSpPr>
        <p:spPr>
          <a:prstGeom prst="rect">
            <a:avLst/>
          </a:prstGeom>
        </p:spPr>
        <p:txBody>
          <a:bodyPr/>
          <a:lstStyle/>
          <a:p>
            <a:r>
              <a:t>Proposed Model - UnetED</a:t>
            </a:r>
          </a:p>
        </p:txBody>
      </p:sp>
      <p:sp>
        <p:nvSpPr>
          <p:cNvPr id="833" name="Rectangle"/>
          <p:cNvSpPr/>
          <p:nvPr/>
        </p:nvSpPr>
        <p:spPr>
          <a:xfrm>
            <a:off x="6125008" y="2234890"/>
            <a:ext cx="2075742" cy="1364089"/>
          </a:xfrm>
          <a:prstGeom prst="rect">
            <a:avLst/>
          </a:prstGeom>
          <a:solidFill>
            <a:srgbClr val="C9E8A8">
              <a:alpha val="34773"/>
            </a:srgbClr>
          </a:solidFill>
          <a:ln w="12700">
            <a:solidFill>
              <a:srgbClr val="000000"/>
            </a:solidFill>
            <a:miter lim="400000"/>
          </a:ln>
        </p:spPr>
        <p:txBody>
          <a:bodyPr lIns="45719" rIns="45719" anchor="ctr"/>
          <a:lstStyle/>
          <a:p>
            <a:pPr>
              <a:defRPr>
                <a:solidFill>
                  <a:schemeClr val="accent3">
                    <a:lumOff val="44000"/>
                  </a:schemeClr>
                </a:solidFill>
              </a:defRPr>
            </a:pPr>
            <a:endParaRPr/>
          </a:p>
        </p:txBody>
      </p:sp>
      <p:grpSp>
        <p:nvGrpSpPr>
          <p:cNvPr id="844" name="Group"/>
          <p:cNvGrpSpPr/>
          <p:nvPr/>
        </p:nvGrpSpPr>
        <p:grpSpPr>
          <a:xfrm>
            <a:off x="125094" y="4470459"/>
            <a:ext cx="2863230" cy="1707075"/>
            <a:chOff x="0" y="0"/>
            <a:chExt cx="2863228" cy="1707074"/>
          </a:xfrm>
        </p:grpSpPr>
        <p:pic>
          <p:nvPicPr>
            <p:cNvPr id="834" name="Screen Shot 2019-08-08 at 7.03.31 PM.png" descr="Screen Shot 2019-08-08 at 7.03.31 PM.png"/>
            <p:cNvPicPr>
              <a:picLocks/>
            </p:cNvPicPr>
            <p:nvPr/>
          </p:nvPicPr>
          <p:blipFill>
            <a:blip r:embed="rId4">
              <a:extLst/>
            </a:blip>
            <a:srcRect r="47550"/>
            <a:stretch>
              <a:fillRect/>
            </a:stretch>
          </p:blipFill>
          <p:spPr>
            <a:xfrm>
              <a:off x="0" y="0"/>
              <a:ext cx="2863229" cy="1707075"/>
            </a:xfrm>
            <a:prstGeom prst="rect">
              <a:avLst/>
            </a:prstGeom>
            <a:ln w="12700" cap="flat">
              <a:noFill/>
              <a:miter lim="400000"/>
            </a:ln>
            <a:effectLst/>
          </p:spPr>
        </p:pic>
        <p:sp>
          <p:nvSpPr>
            <p:cNvPr id="835" name="Line"/>
            <p:cNvSpPr/>
            <p:nvPr/>
          </p:nvSpPr>
          <p:spPr>
            <a:xfrm>
              <a:off x="90634" y="976794"/>
              <a:ext cx="667053" cy="1"/>
            </a:xfrm>
            <a:prstGeom prst="line">
              <a:avLst/>
            </a:prstGeom>
            <a:noFill/>
            <a:ln w="63500" cap="flat">
              <a:solidFill>
                <a:srgbClr val="FF2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36" name="Line"/>
            <p:cNvSpPr/>
            <p:nvPr/>
          </p:nvSpPr>
          <p:spPr>
            <a:xfrm>
              <a:off x="2085663" y="976794"/>
              <a:ext cx="375554" cy="1"/>
            </a:xfrm>
            <a:prstGeom prst="line">
              <a:avLst/>
            </a:prstGeom>
            <a:noFill/>
            <a:ln w="63500" cap="flat">
              <a:solidFill>
                <a:srgbClr val="FF2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37" name="Line"/>
            <p:cNvSpPr/>
            <p:nvPr/>
          </p:nvSpPr>
          <p:spPr>
            <a:xfrm>
              <a:off x="1434787" y="1221060"/>
              <a:ext cx="269934" cy="1"/>
            </a:xfrm>
            <a:prstGeom prst="line">
              <a:avLst/>
            </a:prstGeom>
            <a:noFill/>
            <a:ln w="63500" cap="flat">
              <a:solidFill>
                <a:srgbClr val="FF2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38" name="Line"/>
            <p:cNvSpPr/>
            <p:nvPr/>
          </p:nvSpPr>
          <p:spPr>
            <a:xfrm>
              <a:off x="1254578" y="1136305"/>
              <a:ext cx="140375" cy="1"/>
            </a:xfrm>
            <a:prstGeom prst="line">
              <a:avLst/>
            </a:prstGeom>
            <a:noFill/>
            <a:ln w="63500" cap="flat">
              <a:solidFill>
                <a:srgbClr val="FF2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39" name="Line"/>
            <p:cNvSpPr/>
            <p:nvPr/>
          </p:nvSpPr>
          <p:spPr>
            <a:xfrm>
              <a:off x="1116770" y="1042132"/>
              <a:ext cx="140376" cy="1"/>
            </a:xfrm>
            <a:prstGeom prst="line">
              <a:avLst/>
            </a:prstGeom>
            <a:noFill/>
            <a:ln w="63500" cap="flat">
              <a:solidFill>
                <a:srgbClr val="FF2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40" name="Line"/>
            <p:cNvSpPr/>
            <p:nvPr/>
          </p:nvSpPr>
          <p:spPr>
            <a:xfrm>
              <a:off x="957761" y="995045"/>
              <a:ext cx="140376" cy="1"/>
            </a:xfrm>
            <a:prstGeom prst="line">
              <a:avLst/>
            </a:prstGeom>
            <a:noFill/>
            <a:ln w="63500" cap="flat">
              <a:solidFill>
                <a:srgbClr val="FF2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41" name="Line"/>
            <p:cNvSpPr/>
            <p:nvPr/>
          </p:nvSpPr>
          <p:spPr>
            <a:xfrm>
              <a:off x="1922414" y="1013880"/>
              <a:ext cx="140375" cy="1"/>
            </a:xfrm>
            <a:prstGeom prst="line">
              <a:avLst/>
            </a:prstGeom>
            <a:noFill/>
            <a:ln w="63500" cap="flat">
              <a:solidFill>
                <a:srgbClr val="FF2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42" name="Line"/>
            <p:cNvSpPr/>
            <p:nvPr/>
          </p:nvSpPr>
          <p:spPr>
            <a:xfrm>
              <a:off x="1742204" y="1079801"/>
              <a:ext cx="140376" cy="1"/>
            </a:xfrm>
            <a:prstGeom prst="line">
              <a:avLst/>
            </a:prstGeom>
            <a:noFill/>
            <a:ln w="63500" cap="flat">
              <a:solidFill>
                <a:srgbClr val="FF2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843" name="Line"/>
            <p:cNvSpPr/>
            <p:nvPr/>
          </p:nvSpPr>
          <p:spPr>
            <a:xfrm>
              <a:off x="798753" y="995045"/>
              <a:ext cx="140376" cy="1"/>
            </a:xfrm>
            <a:prstGeom prst="line">
              <a:avLst/>
            </a:prstGeom>
            <a:noFill/>
            <a:ln w="63500" cap="flat">
              <a:solidFill>
                <a:srgbClr val="FF2600"/>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sp>
        <p:nvSpPr>
          <p:cNvPr id="849" name="Connection Line"/>
          <p:cNvSpPr/>
          <p:nvPr/>
        </p:nvSpPr>
        <p:spPr>
          <a:xfrm>
            <a:off x="3059006" y="4492980"/>
            <a:ext cx="218682" cy="822495"/>
          </a:xfrm>
          <a:custGeom>
            <a:avLst/>
            <a:gdLst/>
            <a:ahLst/>
            <a:cxnLst>
              <a:cxn ang="0">
                <a:pos x="wd2" y="hd2"/>
              </a:cxn>
              <a:cxn ang="5400000">
                <a:pos x="wd2" y="hd2"/>
              </a:cxn>
              <a:cxn ang="10800000">
                <a:pos x="wd2" y="hd2"/>
              </a:cxn>
              <a:cxn ang="16200000">
                <a:pos x="wd2" y="hd2"/>
              </a:cxn>
            </a:cxnLst>
            <a:rect l="0" t="0" r="r" b="b"/>
            <a:pathLst>
              <a:path w="16201" h="21600" extrusionOk="0">
                <a:moveTo>
                  <a:pt x="586" y="0"/>
                </a:moveTo>
                <a:cubicBezTo>
                  <a:pt x="21600" y="6600"/>
                  <a:pt x="21405" y="13800"/>
                  <a:pt x="0" y="21600"/>
                </a:cubicBezTo>
              </a:path>
            </a:pathLst>
          </a:custGeom>
          <a:ln w="25400">
            <a:solidFill>
              <a:srgbClr val="0070C0"/>
            </a:solidFill>
          </a:ln>
          <a:effectLst>
            <a:outerShdw blurRad="38100" dist="20000" dir="5400000" rotWithShape="0">
              <a:srgbClr val="000000">
                <a:alpha val="38000"/>
              </a:srgbClr>
            </a:outerShdw>
          </a:effectLst>
        </p:spPr>
        <p:txBody>
          <a:bodyPr/>
          <a:lstStyle/>
          <a:p>
            <a:endParaRPr/>
          </a:p>
        </p:txBody>
      </p:sp>
      <p:sp>
        <p:nvSpPr>
          <p:cNvPr id="846" name="Timbre (texture)"/>
          <p:cNvSpPr txBox="1"/>
          <p:nvPr/>
        </p:nvSpPr>
        <p:spPr>
          <a:xfrm>
            <a:off x="3489126" y="4728571"/>
            <a:ext cx="1721530"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800"/>
            </a:lvl1pPr>
          </a:lstStyle>
          <a:p>
            <a:r>
              <a:t>Timbre (texture)</a:t>
            </a:r>
          </a:p>
        </p:txBody>
      </p:sp>
      <p:sp>
        <p:nvSpPr>
          <p:cNvPr id="847" name="Pitch (boundary)"/>
          <p:cNvSpPr txBox="1"/>
          <p:nvPr/>
        </p:nvSpPr>
        <p:spPr>
          <a:xfrm>
            <a:off x="3459211" y="5284196"/>
            <a:ext cx="1781360"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1800"/>
            </a:lvl1pPr>
          </a:lstStyle>
          <a:p>
            <a:r>
              <a:t>Pitch (boundary)</a:t>
            </a:r>
          </a:p>
        </p:txBody>
      </p:sp>
      <p:sp>
        <p:nvSpPr>
          <p:cNvPr id="848" name="Arrow"/>
          <p:cNvSpPr/>
          <p:nvPr/>
        </p:nvSpPr>
        <p:spPr>
          <a:xfrm>
            <a:off x="3065926" y="5296896"/>
            <a:ext cx="315684" cy="325263"/>
          </a:xfrm>
          <a:prstGeom prst="rightArrow">
            <a:avLst>
              <a:gd name="adj1" fmla="val 33036"/>
              <a:gd name="adj2" fmla="val 40340"/>
            </a:avLst>
          </a:prstGeom>
          <a:solidFill>
            <a:srgbClr val="0070C0"/>
          </a:solidFill>
          <a:ln w="25400">
            <a:solidFill>
              <a:srgbClr val="0070C0"/>
            </a:solidFill>
          </a:ln>
        </p:spPr>
        <p:txBody>
          <a:bodyPr lIns="45719" rIns="45719" anchor="ctr"/>
          <a:lstStyle/>
          <a:p>
            <a:pPr algn="ct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Rearrangement Implementation"/>
          <p:cNvSpPr txBox="1">
            <a:spLocks noGrp="1"/>
          </p:cNvSpPr>
          <p:nvPr>
            <p:ph type="title"/>
          </p:nvPr>
        </p:nvSpPr>
        <p:spPr>
          <a:prstGeom prst="rect">
            <a:avLst/>
          </a:prstGeom>
        </p:spPr>
        <p:txBody>
          <a:bodyPr/>
          <a:lstStyle/>
          <a:p>
            <a:r>
              <a:t>Rearrangement Implementation</a:t>
            </a:r>
          </a:p>
        </p:txBody>
      </p:sp>
      <p:pic>
        <p:nvPicPr>
          <p:cNvPr id="854" name="Screen Shot 2019-07-27 at 10.59.01 PM.png" descr="Screen Shot 2019-07-27 at 10.59.01 PM.png"/>
          <p:cNvPicPr>
            <a:picLocks noChangeAspect="1"/>
          </p:cNvPicPr>
          <p:nvPr/>
        </p:nvPicPr>
        <p:blipFill>
          <a:blip r:embed="rId3">
            <a:extLst/>
          </a:blip>
          <a:stretch>
            <a:fillRect/>
          </a:stretch>
        </p:blipFill>
        <p:spPr>
          <a:xfrm>
            <a:off x="708589" y="1925505"/>
            <a:ext cx="7726822" cy="3006991"/>
          </a:xfrm>
          <a:prstGeom prst="rect">
            <a:avLst/>
          </a:prstGeom>
          <a:ln w="12700">
            <a:miter lim="400000"/>
          </a:ln>
        </p:spPr>
      </p:pic>
      <p:sp>
        <p:nvSpPr>
          <p:cNvPr id="855" name="Zt"/>
          <p:cNvSpPr/>
          <p:nvPr/>
        </p:nvSpPr>
        <p:spPr>
          <a:xfrm>
            <a:off x="4552987" y="1305472"/>
            <a:ext cx="569157" cy="629069"/>
          </a:xfrm>
          <a:prstGeom prst="roundRect">
            <a:avLst>
              <a:gd name="adj" fmla="val 32326"/>
            </a:avLst>
          </a:prstGeom>
          <a:solidFill>
            <a:srgbClr val="C9E8A8"/>
          </a:solidFill>
          <a:ln w="12700">
            <a:solidFill>
              <a:srgbClr val="000000"/>
            </a:solidFill>
          </a:ln>
          <a:extLst>
            <a:ext uri="{C572A759-6A51-4108-AA02-DFA0A04FC94B}">
              <ma14:wrappingTextBoxFlag xmlns:ma14="http://schemas.microsoft.com/office/mac/drawingml/2011/main" val="1"/>
            </a:ext>
          </a:extLst>
        </p:spPr>
        <p:txBody>
          <a:bodyPr lIns="45719" rIns="45719" anchor="ctr"/>
          <a:lstStyle/>
          <a:p>
            <a:pPr algn="ctr">
              <a:defRPr sz="1800"/>
            </a:pPr>
            <a:r>
              <a:t>Z</a:t>
            </a:r>
            <a:r>
              <a:rPr baseline="-5999"/>
              <a:t>t</a:t>
            </a:r>
          </a:p>
        </p:txBody>
      </p:sp>
      <p:grpSp>
        <p:nvGrpSpPr>
          <p:cNvPr id="858" name="Group"/>
          <p:cNvGrpSpPr/>
          <p:nvPr/>
        </p:nvGrpSpPr>
        <p:grpSpPr>
          <a:xfrm>
            <a:off x="4073979" y="1926237"/>
            <a:ext cx="687990" cy="794789"/>
            <a:chOff x="0" y="0"/>
            <a:chExt cx="687988" cy="794788"/>
          </a:xfrm>
        </p:grpSpPr>
        <p:sp>
          <p:nvSpPr>
            <p:cNvPr id="856" name="Arrow"/>
            <p:cNvSpPr/>
            <p:nvPr/>
          </p:nvSpPr>
          <p:spPr>
            <a:xfrm rot="18368873">
              <a:off x="-102084" y="279046"/>
              <a:ext cx="758351" cy="132329"/>
            </a:xfrm>
            <a:prstGeom prst="rightArrow">
              <a:avLst>
                <a:gd name="adj1" fmla="val 50000"/>
                <a:gd name="adj2" fmla="val 81041"/>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sp>
          <p:nvSpPr>
            <p:cNvPr id="857" name="Arrow"/>
            <p:cNvSpPr/>
            <p:nvPr/>
          </p:nvSpPr>
          <p:spPr>
            <a:xfrm rot="7485890">
              <a:off x="38251" y="379404"/>
              <a:ext cx="758351" cy="132329"/>
            </a:xfrm>
            <a:prstGeom prst="rightArrow">
              <a:avLst>
                <a:gd name="adj1" fmla="val 50000"/>
                <a:gd name="adj2" fmla="val 81041"/>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Evaluation"/>
          <p:cNvSpPr txBox="1">
            <a:spLocks noGrp="1"/>
          </p:cNvSpPr>
          <p:nvPr>
            <p:ph type="title"/>
          </p:nvPr>
        </p:nvSpPr>
        <p:spPr>
          <a:xfrm>
            <a:off x="395536" y="188912"/>
            <a:ext cx="8352929" cy="5909825"/>
          </a:xfrm>
          <a:prstGeom prst="rect">
            <a:avLst/>
          </a:prstGeom>
        </p:spPr>
        <p:txBody>
          <a:bodyPr/>
          <a:lstStyle>
            <a:lvl1pPr algn="ctr">
              <a:defRPr sz="4200"/>
            </a:lvl1pPr>
          </a:lstStyle>
          <a:p>
            <a:r>
              <a:t>Evaluation</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Rearrangement"/>
          <p:cNvSpPr txBox="1">
            <a:spLocks noGrp="1"/>
          </p:cNvSpPr>
          <p:nvPr>
            <p:ph type="title"/>
          </p:nvPr>
        </p:nvSpPr>
        <p:spPr>
          <a:prstGeom prst="rect">
            <a:avLst/>
          </a:prstGeom>
        </p:spPr>
        <p:txBody>
          <a:bodyPr/>
          <a:lstStyle/>
          <a:p>
            <a:r>
              <a:t>Rearrangement</a:t>
            </a:r>
          </a:p>
        </p:txBody>
      </p:sp>
      <p:grpSp>
        <p:nvGrpSpPr>
          <p:cNvPr id="870" name="Group"/>
          <p:cNvGrpSpPr/>
          <p:nvPr/>
        </p:nvGrpSpPr>
        <p:grpSpPr>
          <a:xfrm>
            <a:off x="1382394" y="1407477"/>
            <a:ext cx="1646027" cy="1386705"/>
            <a:chOff x="0" y="0"/>
            <a:chExt cx="1646025" cy="1386703"/>
          </a:xfrm>
        </p:grpSpPr>
        <p:sp>
          <p:nvSpPr>
            <p:cNvPr id="865" name="String Composition"/>
            <p:cNvSpPr/>
            <p:nvPr/>
          </p:nvSpPr>
          <p:spPr>
            <a:xfrm>
              <a:off x="33500" y="0"/>
              <a:ext cx="1566221" cy="807019"/>
            </a:xfrm>
            <a:prstGeom prst="roundRect">
              <a:avLst>
                <a:gd name="adj" fmla="val 23605"/>
              </a:avLst>
            </a:prstGeom>
            <a:solidFill>
              <a:srgbClr val="85B8E0"/>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2000">
                  <a:latin typeface="Calibri"/>
                  <a:ea typeface="Calibri"/>
                  <a:cs typeface="Calibri"/>
                  <a:sym typeface="Calibri"/>
                </a:defRPr>
              </a:lvl1pPr>
            </a:lstStyle>
            <a:p>
              <a:r>
                <a:t>String Composition</a:t>
              </a:r>
            </a:p>
          </p:txBody>
        </p:sp>
        <p:sp>
          <p:nvSpPr>
            <p:cNvPr id="866" name="Zt"/>
            <p:cNvSpPr/>
            <p:nvPr/>
          </p:nvSpPr>
          <p:spPr>
            <a:xfrm>
              <a:off x="0" y="889568"/>
              <a:ext cx="373170"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sp>
          <p:nvSpPr>
            <p:cNvPr id="867" name="Zt"/>
            <p:cNvSpPr/>
            <p:nvPr/>
          </p:nvSpPr>
          <p:spPr>
            <a:xfrm>
              <a:off x="424285" y="889568"/>
              <a:ext cx="373170"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sp>
          <p:nvSpPr>
            <p:cNvPr id="868" name="Zt"/>
            <p:cNvSpPr/>
            <p:nvPr/>
          </p:nvSpPr>
          <p:spPr>
            <a:xfrm>
              <a:off x="848570" y="889568"/>
              <a:ext cx="373171"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sp>
          <p:nvSpPr>
            <p:cNvPr id="869" name="Zt"/>
            <p:cNvSpPr/>
            <p:nvPr/>
          </p:nvSpPr>
          <p:spPr>
            <a:xfrm>
              <a:off x="1272856" y="889568"/>
              <a:ext cx="373170"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grpSp>
      <p:grpSp>
        <p:nvGrpSpPr>
          <p:cNvPr id="876" name="Group"/>
          <p:cNvGrpSpPr/>
          <p:nvPr/>
        </p:nvGrpSpPr>
        <p:grpSpPr>
          <a:xfrm>
            <a:off x="1375992" y="4000115"/>
            <a:ext cx="1646026" cy="1379088"/>
            <a:chOff x="0" y="0"/>
            <a:chExt cx="1646025" cy="1379086"/>
          </a:xfrm>
        </p:grpSpPr>
        <p:sp>
          <p:nvSpPr>
            <p:cNvPr id="871" name="Piano"/>
            <p:cNvSpPr/>
            <p:nvPr/>
          </p:nvSpPr>
          <p:spPr>
            <a:xfrm>
              <a:off x="39902" y="572068"/>
              <a:ext cx="1566221" cy="807019"/>
            </a:xfrm>
            <a:prstGeom prst="roundRect">
              <a:avLst>
                <a:gd name="adj" fmla="val 23605"/>
              </a:avLst>
            </a:prstGeom>
            <a:solidFill>
              <a:srgbClr val="85B8E0"/>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2000">
                  <a:latin typeface="Calibri"/>
                  <a:ea typeface="Calibri"/>
                  <a:cs typeface="Calibri"/>
                  <a:sym typeface="Calibri"/>
                </a:defRPr>
              </a:lvl1pPr>
            </a:lstStyle>
            <a:p>
              <a:r>
                <a:t>Piano</a:t>
              </a:r>
            </a:p>
          </p:txBody>
        </p:sp>
        <p:sp>
          <p:nvSpPr>
            <p:cNvPr id="872" name="Zt"/>
            <p:cNvSpPr/>
            <p:nvPr/>
          </p:nvSpPr>
          <p:spPr>
            <a:xfrm>
              <a:off x="0" y="0"/>
              <a:ext cx="373170"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sp>
          <p:nvSpPr>
            <p:cNvPr id="873" name="Zt"/>
            <p:cNvSpPr/>
            <p:nvPr/>
          </p:nvSpPr>
          <p:spPr>
            <a:xfrm>
              <a:off x="424285" y="0"/>
              <a:ext cx="373170"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sp>
          <p:nvSpPr>
            <p:cNvPr id="874" name="Zt"/>
            <p:cNvSpPr/>
            <p:nvPr/>
          </p:nvSpPr>
          <p:spPr>
            <a:xfrm>
              <a:off x="848570" y="0"/>
              <a:ext cx="373171"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sp>
          <p:nvSpPr>
            <p:cNvPr id="875" name="Zt"/>
            <p:cNvSpPr/>
            <p:nvPr/>
          </p:nvSpPr>
          <p:spPr>
            <a:xfrm>
              <a:off x="1272856" y="0"/>
              <a:ext cx="373170"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grpSp>
      <p:grpSp>
        <p:nvGrpSpPr>
          <p:cNvPr id="882" name="Group"/>
          <p:cNvGrpSpPr/>
          <p:nvPr/>
        </p:nvGrpSpPr>
        <p:grpSpPr>
          <a:xfrm>
            <a:off x="6313752" y="1407477"/>
            <a:ext cx="1646026" cy="1386705"/>
            <a:chOff x="0" y="0"/>
            <a:chExt cx="1646025" cy="1386703"/>
          </a:xfrm>
        </p:grpSpPr>
        <p:sp>
          <p:nvSpPr>
            <p:cNvPr id="877" name="Acoustic Composition"/>
            <p:cNvSpPr/>
            <p:nvPr/>
          </p:nvSpPr>
          <p:spPr>
            <a:xfrm>
              <a:off x="39902" y="0"/>
              <a:ext cx="1566222" cy="807019"/>
            </a:xfrm>
            <a:prstGeom prst="roundRect">
              <a:avLst>
                <a:gd name="adj" fmla="val 23605"/>
              </a:avLst>
            </a:prstGeom>
            <a:solidFill>
              <a:srgbClr val="85B8E0"/>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2000">
                  <a:latin typeface="Calibri"/>
                  <a:ea typeface="Calibri"/>
                  <a:cs typeface="Calibri"/>
                  <a:sym typeface="Calibri"/>
                </a:defRPr>
              </a:lvl1pPr>
            </a:lstStyle>
            <a:p>
              <a:r>
                <a:t>Acoustic Composition</a:t>
              </a:r>
            </a:p>
          </p:txBody>
        </p:sp>
        <p:sp>
          <p:nvSpPr>
            <p:cNvPr id="878" name="Zt"/>
            <p:cNvSpPr/>
            <p:nvPr/>
          </p:nvSpPr>
          <p:spPr>
            <a:xfrm>
              <a:off x="0" y="889568"/>
              <a:ext cx="373170"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sp>
          <p:nvSpPr>
            <p:cNvPr id="879" name="Zt"/>
            <p:cNvSpPr/>
            <p:nvPr/>
          </p:nvSpPr>
          <p:spPr>
            <a:xfrm>
              <a:off x="424285" y="889568"/>
              <a:ext cx="373170"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sp>
          <p:nvSpPr>
            <p:cNvPr id="880" name="Zt"/>
            <p:cNvSpPr/>
            <p:nvPr/>
          </p:nvSpPr>
          <p:spPr>
            <a:xfrm>
              <a:off x="848570" y="889568"/>
              <a:ext cx="373170"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sp>
          <p:nvSpPr>
            <p:cNvPr id="881" name="Zt"/>
            <p:cNvSpPr/>
            <p:nvPr/>
          </p:nvSpPr>
          <p:spPr>
            <a:xfrm>
              <a:off x="1272856" y="889568"/>
              <a:ext cx="373170"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grpSp>
      <p:grpSp>
        <p:nvGrpSpPr>
          <p:cNvPr id="888" name="Group"/>
          <p:cNvGrpSpPr/>
          <p:nvPr/>
        </p:nvGrpSpPr>
        <p:grpSpPr>
          <a:xfrm>
            <a:off x="6313752" y="4000115"/>
            <a:ext cx="1646026" cy="1379088"/>
            <a:chOff x="0" y="0"/>
            <a:chExt cx="1646025" cy="1379086"/>
          </a:xfrm>
        </p:grpSpPr>
        <p:sp>
          <p:nvSpPr>
            <p:cNvPr id="883" name="Band Composition"/>
            <p:cNvSpPr/>
            <p:nvPr/>
          </p:nvSpPr>
          <p:spPr>
            <a:xfrm>
              <a:off x="39902" y="572068"/>
              <a:ext cx="1566222" cy="807019"/>
            </a:xfrm>
            <a:prstGeom prst="roundRect">
              <a:avLst>
                <a:gd name="adj" fmla="val 23605"/>
              </a:avLst>
            </a:prstGeom>
            <a:solidFill>
              <a:srgbClr val="85B8E0"/>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2000">
                  <a:latin typeface="Calibri"/>
                  <a:ea typeface="Calibri"/>
                  <a:cs typeface="Calibri"/>
                  <a:sym typeface="Calibri"/>
                </a:defRPr>
              </a:lvl1pPr>
            </a:lstStyle>
            <a:p>
              <a:r>
                <a:t>Band Composition</a:t>
              </a:r>
            </a:p>
          </p:txBody>
        </p:sp>
        <p:sp>
          <p:nvSpPr>
            <p:cNvPr id="884" name="Zt"/>
            <p:cNvSpPr/>
            <p:nvPr/>
          </p:nvSpPr>
          <p:spPr>
            <a:xfrm>
              <a:off x="0" y="0"/>
              <a:ext cx="373170"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sp>
          <p:nvSpPr>
            <p:cNvPr id="885" name="Zt"/>
            <p:cNvSpPr/>
            <p:nvPr/>
          </p:nvSpPr>
          <p:spPr>
            <a:xfrm>
              <a:off x="424285" y="0"/>
              <a:ext cx="373170"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sp>
          <p:nvSpPr>
            <p:cNvPr id="886" name="Zt"/>
            <p:cNvSpPr/>
            <p:nvPr/>
          </p:nvSpPr>
          <p:spPr>
            <a:xfrm>
              <a:off x="848570" y="0"/>
              <a:ext cx="373170"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sp>
          <p:nvSpPr>
            <p:cNvPr id="887" name="Zt"/>
            <p:cNvSpPr/>
            <p:nvPr/>
          </p:nvSpPr>
          <p:spPr>
            <a:xfrm>
              <a:off x="1272856" y="0"/>
              <a:ext cx="373170" cy="497136"/>
            </a:xfrm>
            <a:prstGeom prst="rect">
              <a:avLst/>
            </a:prstGeom>
            <a:solidFill>
              <a:srgbClr val="C9E8A8"/>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p>
              <a:pPr algn="ctr">
                <a:defRPr sz="2000">
                  <a:latin typeface="Calibri"/>
                  <a:ea typeface="Calibri"/>
                  <a:cs typeface="Calibri"/>
                  <a:sym typeface="Calibri"/>
                </a:defRPr>
              </a:pPr>
              <a:r>
                <a:t>Z</a:t>
              </a:r>
              <a:r>
                <a:rPr baseline="-5999"/>
                <a:t>t</a:t>
              </a:r>
            </a:p>
          </p:txBody>
        </p:sp>
      </p:grpSp>
      <p:grpSp>
        <p:nvGrpSpPr>
          <p:cNvPr id="891" name="Group"/>
          <p:cNvGrpSpPr/>
          <p:nvPr/>
        </p:nvGrpSpPr>
        <p:grpSpPr>
          <a:xfrm>
            <a:off x="3288343" y="1546559"/>
            <a:ext cx="2567314" cy="288826"/>
            <a:chOff x="0" y="0"/>
            <a:chExt cx="2567312" cy="288825"/>
          </a:xfrm>
        </p:grpSpPr>
        <p:sp>
          <p:nvSpPr>
            <p:cNvPr id="889" name="Arrow"/>
            <p:cNvSpPr/>
            <p:nvPr/>
          </p:nvSpPr>
          <p:spPr>
            <a:xfrm rot="10800000">
              <a:off x="0" y="149870"/>
              <a:ext cx="2540000" cy="138955"/>
            </a:xfrm>
            <a:prstGeom prst="rightArrow">
              <a:avLst>
                <a:gd name="adj1" fmla="val 50000"/>
                <a:gd name="adj2" fmla="val 81041"/>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sp>
          <p:nvSpPr>
            <p:cNvPr id="890" name="Arrow"/>
            <p:cNvSpPr/>
            <p:nvPr/>
          </p:nvSpPr>
          <p:spPr>
            <a:xfrm rot="297">
              <a:off x="27306" y="109"/>
              <a:ext cx="2540001" cy="138956"/>
            </a:xfrm>
            <a:prstGeom prst="rightArrow">
              <a:avLst>
                <a:gd name="adj1" fmla="val 50000"/>
                <a:gd name="adj2" fmla="val 81041"/>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grpSp>
      <p:grpSp>
        <p:nvGrpSpPr>
          <p:cNvPr id="894" name="Group"/>
          <p:cNvGrpSpPr/>
          <p:nvPr/>
        </p:nvGrpSpPr>
        <p:grpSpPr>
          <a:xfrm>
            <a:off x="3288343" y="4901130"/>
            <a:ext cx="2567314" cy="288826"/>
            <a:chOff x="0" y="0"/>
            <a:chExt cx="2567312" cy="288825"/>
          </a:xfrm>
        </p:grpSpPr>
        <p:sp>
          <p:nvSpPr>
            <p:cNvPr id="892" name="Arrow"/>
            <p:cNvSpPr/>
            <p:nvPr/>
          </p:nvSpPr>
          <p:spPr>
            <a:xfrm rot="10800000">
              <a:off x="0" y="149870"/>
              <a:ext cx="2540000" cy="138955"/>
            </a:xfrm>
            <a:prstGeom prst="rightArrow">
              <a:avLst>
                <a:gd name="adj1" fmla="val 50000"/>
                <a:gd name="adj2" fmla="val 81041"/>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sp>
          <p:nvSpPr>
            <p:cNvPr id="893" name="Arrow"/>
            <p:cNvSpPr/>
            <p:nvPr/>
          </p:nvSpPr>
          <p:spPr>
            <a:xfrm rot="297">
              <a:off x="27306" y="109"/>
              <a:ext cx="2540001" cy="138956"/>
            </a:xfrm>
            <a:prstGeom prst="rightArrow">
              <a:avLst>
                <a:gd name="adj1" fmla="val 50000"/>
                <a:gd name="adj2" fmla="val 81041"/>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grpSp>
      <p:grpSp>
        <p:nvGrpSpPr>
          <p:cNvPr id="897" name="Group"/>
          <p:cNvGrpSpPr/>
          <p:nvPr/>
        </p:nvGrpSpPr>
        <p:grpSpPr>
          <a:xfrm>
            <a:off x="3326218" y="2503983"/>
            <a:ext cx="2689737" cy="1728549"/>
            <a:chOff x="0" y="0"/>
            <a:chExt cx="2689735" cy="1728548"/>
          </a:xfrm>
        </p:grpSpPr>
        <p:sp>
          <p:nvSpPr>
            <p:cNvPr id="895" name="Arrow"/>
            <p:cNvSpPr/>
            <p:nvPr/>
          </p:nvSpPr>
          <p:spPr>
            <a:xfrm rot="1800000">
              <a:off x="-70334" y="720941"/>
              <a:ext cx="2921001" cy="138956"/>
            </a:xfrm>
            <a:prstGeom prst="rightArrow">
              <a:avLst>
                <a:gd name="adj1" fmla="val 50000"/>
                <a:gd name="adj2" fmla="val 81041"/>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sp>
          <p:nvSpPr>
            <p:cNvPr id="896" name="Arrow"/>
            <p:cNvSpPr/>
            <p:nvPr/>
          </p:nvSpPr>
          <p:spPr>
            <a:xfrm rot="12600297">
              <a:off x="-160989" y="868545"/>
              <a:ext cx="2921001" cy="138956"/>
            </a:xfrm>
            <a:prstGeom prst="rightArrow">
              <a:avLst>
                <a:gd name="adj1" fmla="val 50000"/>
                <a:gd name="adj2" fmla="val 81041"/>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grpSp>
      <p:grpSp>
        <p:nvGrpSpPr>
          <p:cNvPr id="900" name="Group"/>
          <p:cNvGrpSpPr/>
          <p:nvPr/>
        </p:nvGrpSpPr>
        <p:grpSpPr>
          <a:xfrm rot="17799274">
            <a:off x="3326218" y="2564725"/>
            <a:ext cx="2689737" cy="1728550"/>
            <a:chOff x="0" y="0"/>
            <a:chExt cx="2689735" cy="1728548"/>
          </a:xfrm>
        </p:grpSpPr>
        <p:sp>
          <p:nvSpPr>
            <p:cNvPr id="898" name="Arrow"/>
            <p:cNvSpPr/>
            <p:nvPr/>
          </p:nvSpPr>
          <p:spPr>
            <a:xfrm rot="1800000">
              <a:off x="-70334" y="720941"/>
              <a:ext cx="2921001" cy="138956"/>
            </a:xfrm>
            <a:prstGeom prst="rightArrow">
              <a:avLst>
                <a:gd name="adj1" fmla="val 50000"/>
                <a:gd name="adj2" fmla="val 81041"/>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sp>
          <p:nvSpPr>
            <p:cNvPr id="899" name="Arrow"/>
            <p:cNvSpPr/>
            <p:nvPr/>
          </p:nvSpPr>
          <p:spPr>
            <a:xfrm rot="12600297">
              <a:off x="-160989" y="868545"/>
              <a:ext cx="2921001" cy="138956"/>
            </a:xfrm>
            <a:prstGeom prst="rightArrow">
              <a:avLst>
                <a:gd name="adj1" fmla="val 50000"/>
                <a:gd name="adj2" fmla="val 81041"/>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grpSp>
      <p:grpSp>
        <p:nvGrpSpPr>
          <p:cNvPr id="903" name="Group"/>
          <p:cNvGrpSpPr/>
          <p:nvPr/>
        </p:nvGrpSpPr>
        <p:grpSpPr>
          <a:xfrm>
            <a:off x="6954732" y="2845808"/>
            <a:ext cx="364065" cy="1044899"/>
            <a:chOff x="0" y="0"/>
            <a:chExt cx="364063" cy="1044898"/>
          </a:xfrm>
        </p:grpSpPr>
        <p:sp>
          <p:nvSpPr>
            <p:cNvPr id="901" name="Arrow"/>
            <p:cNvSpPr/>
            <p:nvPr/>
          </p:nvSpPr>
          <p:spPr>
            <a:xfrm rot="5400000">
              <a:off x="-213414" y="467421"/>
              <a:ext cx="1016001" cy="138956"/>
            </a:xfrm>
            <a:prstGeom prst="rightArrow">
              <a:avLst>
                <a:gd name="adj1" fmla="val 50000"/>
                <a:gd name="adj2" fmla="val 81041"/>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sp>
          <p:nvSpPr>
            <p:cNvPr id="902" name="Arrow"/>
            <p:cNvSpPr/>
            <p:nvPr/>
          </p:nvSpPr>
          <p:spPr>
            <a:xfrm rot="16200297">
              <a:off x="-438479" y="438528"/>
              <a:ext cx="1016001" cy="138956"/>
            </a:xfrm>
            <a:prstGeom prst="rightArrow">
              <a:avLst>
                <a:gd name="adj1" fmla="val 50000"/>
                <a:gd name="adj2" fmla="val 81041"/>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grpSp>
      <p:grpSp>
        <p:nvGrpSpPr>
          <p:cNvPr id="906" name="Group"/>
          <p:cNvGrpSpPr/>
          <p:nvPr/>
        </p:nvGrpSpPr>
        <p:grpSpPr>
          <a:xfrm>
            <a:off x="2016973" y="2845808"/>
            <a:ext cx="364064" cy="1044899"/>
            <a:chOff x="0" y="0"/>
            <a:chExt cx="364063" cy="1044898"/>
          </a:xfrm>
        </p:grpSpPr>
        <p:sp>
          <p:nvSpPr>
            <p:cNvPr id="904" name="Arrow"/>
            <p:cNvSpPr/>
            <p:nvPr/>
          </p:nvSpPr>
          <p:spPr>
            <a:xfrm rot="5400000">
              <a:off x="-213414" y="467421"/>
              <a:ext cx="1016001" cy="138956"/>
            </a:xfrm>
            <a:prstGeom prst="rightArrow">
              <a:avLst>
                <a:gd name="adj1" fmla="val 50000"/>
                <a:gd name="adj2" fmla="val 81041"/>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sp>
          <p:nvSpPr>
            <p:cNvPr id="905" name="Arrow"/>
            <p:cNvSpPr/>
            <p:nvPr/>
          </p:nvSpPr>
          <p:spPr>
            <a:xfrm rot="16200297">
              <a:off x="-438479" y="438528"/>
              <a:ext cx="1016001" cy="138956"/>
            </a:xfrm>
            <a:prstGeom prst="rightArrow">
              <a:avLst>
                <a:gd name="adj1" fmla="val 50000"/>
                <a:gd name="adj2" fmla="val 81041"/>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grpSp>
      <p:sp>
        <p:nvSpPr>
          <p:cNvPr id="907" name="String Composition: Violin and Cello   Band Composition: Chord, Bass and Melody…"/>
          <p:cNvSpPr txBox="1"/>
          <p:nvPr/>
        </p:nvSpPr>
        <p:spPr>
          <a:xfrm>
            <a:off x="353089" y="5646737"/>
            <a:ext cx="8437822" cy="5419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1">
              <a:defRPr sz="1600"/>
            </a:pPr>
            <a:r>
              <a:rPr b="1"/>
              <a:t>String Composition</a:t>
            </a:r>
            <a:r>
              <a:t>: Violin and Cello   </a:t>
            </a:r>
            <a:r>
              <a:rPr b="1"/>
              <a:t>Band Composition</a:t>
            </a:r>
            <a:r>
              <a:t>: Chord, Bass and Melody        </a:t>
            </a:r>
          </a:p>
          <a:p>
            <a:pPr lvl="1">
              <a:defRPr sz="1600"/>
            </a:pPr>
            <a:r>
              <a:rPr b="1"/>
              <a:t>Piano</a:t>
            </a:r>
            <a:r>
              <a:t>: Piano only                                   </a:t>
            </a:r>
            <a:r>
              <a:rPr b="1"/>
              <a:t>Acoustic composition</a:t>
            </a:r>
            <a:r>
              <a:t>: Guitar or Guitar and Melody</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Rearrangement"/>
          <p:cNvSpPr txBox="1">
            <a:spLocks noGrp="1"/>
          </p:cNvSpPr>
          <p:nvPr>
            <p:ph type="title"/>
          </p:nvPr>
        </p:nvSpPr>
        <p:spPr>
          <a:prstGeom prst="rect">
            <a:avLst/>
          </a:prstGeom>
        </p:spPr>
        <p:txBody>
          <a:bodyPr/>
          <a:lstStyle/>
          <a:p>
            <a:r>
              <a:t>Rearrangement</a:t>
            </a:r>
          </a:p>
        </p:txBody>
      </p:sp>
      <p:pic>
        <p:nvPicPr>
          <p:cNvPr id="912" name="Screen Shot 2019-07-28 at 6.02.33 PM.png" descr="Screen Shot 2019-07-28 at 6.02.33 PM.png"/>
          <p:cNvPicPr>
            <a:picLocks noChangeAspect="1"/>
          </p:cNvPicPr>
          <p:nvPr/>
        </p:nvPicPr>
        <p:blipFill>
          <a:blip r:embed="rId3">
            <a:extLst/>
          </a:blip>
          <a:stretch>
            <a:fillRect/>
          </a:stretch>
        </p:blipFill>
        <p:spPr>
          <a:xfrm>
            <a:off x="1504082" y="972502"/>
            <a:ext cx="6135836" cy="2800792"/>
          </a:xfrm>
          <a:prstGeom prst="rect">
            <a:avLst/>
          </a:prstGeom>
          <a:ln w="12700">
            <a:miter lim="400000"/>
          </a:ln>
        </p:spPr>
      </p:pic>
      <p:sp>
        <p:nvSpPr>
          <p:cNvPr id="913" name="Rhythm: Whether the composition sounds rhythmic…"/>
          <p:cNvSpPr txBox="1"/>
          <p:nvPr/>
        </p:nvSpPr>
        <p:spPr>
          <a:xfrm>
            <a:off x="1762777" y="3944294"/>
            <a:ext cx="5644566" cy="11888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1800">
                <a:latin typeface="+mn-lt"/>
                <a:ea typeface="+mn-ea"/>
                <a:cs typeface="+mn-cs"/>
                <a:sym typeface="Helvetica"/>
              </a:defRPr>
            </a:pPr>
            <a:r>
              <a:rPr b="1"/>
              <a:t>Rhythm</a:t>
            </a:r>
            <a:r>
              <a:t>: Whether the composition sounds rhythmic</a:t>
            </a:r>
          </a:p>
          <a:p>
            <a:pPr defTabSz="457200">
              <a:defRPr sz="1800">
                <a:latin typeface="+mn-lt"/>
                <a:ea typeface="+mn-ea"/>
                <a:cs typeface="+mn-cs"/>
                <a:sym typeface="Helvetica"/>
              </a:defRPr>
            </a:pPr>
            <a:r>
              <a:rPr b="1"/>
              <a:t>Harmony</a:t>
            </a:r>
            <a:r>
              <a:t>: Whether the composition sounds harmonic</a:t>
            </a:r>
          </a:p>
          <a:p>
            <a:pPr defTabSz="457200">
              <a:defRPr sz="1800">
                <a:latin typeface="+mn-lt"/>
                <a:ea typeface="+mn-ea"/>
                <a:cs typeface="+mn-cs"/>
                <a:sym typeface="Helvetica"/>
              </a:defRPr>
            </a:pPr>
            <a:r>
              <a:rPr b="1"/>
              <a:t>Overall</a:t>
            </a:r>
            <a:r>
              <a:t>: The overall quality of the rearrangement</a:t>
            </a:r>
          </a:p>
          <a:p>
            <a:pPr>
              <a:defRPr sz="1800"/>
            </a:pPr>
            <a:r>
              <a:rPr b="1"/>
              <a:t>Likert scale</a:t>
            </a:r>
            <a:r>
              <a:t>: 4-point Likert scale, the higher the better </a:t>
            </a:r>
          </a:p>
        </p:txBody>
      </p:sp>
      <p:sp>
        <p:nvSpPr>
          <p:cNvPr id="914" name="Hadad, Naama, Lior Wolf, and Moni Shahar. &quot;A two-step disentanglement method.&quot; Proceedings of the IEEE Conference on Computer Vision and Pattern Recognition. 2018."/>
          <p:cNvSpPr txBox="1"/>
          <p:nvPr/>
        </p:nvSpPr>
        <p:spPr>
          <a:xfrm>
            <a:off x="232013" y="5794108"/>
            <a:ext cx="8677434" cy="6952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Hadad, Naama, Lior Wolf, and Moni Shahar. "A two-step disentanglement method." Proceedings of the IEEE Conference on Computer Vision and Pattern Recognition. 2018.</a:t>
            </a:r>
          </a:p>
        </p:txBody>
      </p:sp>
      <p:sp>
        <p:nvSpPr>
          <p:cNvPr id="915" name="Likert scale"/>
          <p:cNvSpPr txBox="1"/>
          <p:nvPr/>
        </p:nvSpPr>
        <p:spPr>
          <a:xfrm rot="16200000">
            <a:off x="752063" y="2505999"/>
            <a:ext cx="1260312"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r>
              <a:t>Likert scale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Rearrangement"/>
          <p:cNvSpPr txBox="1">
            <a:spLocks noGrp="1"/>
          </p:cNvSpPr>
          <p:nvPr>
            <p:ph type="title"/>
          </p:nvPr>
        </p:nvSpPr>
        <p:spPr>
          <a:prstGeom prst="rect">
            <a:avLst/>
          </a:prstGeom>
        </p:spPr>
        <p:txBody>
          <a:bodyPr/>
          <a:lstStyle/>
          <a:p>
            <a:r>
              <a:t>Rearrangement</a:t>
            </a:r>
          </a:p>
        </p:txBody>
      </p:sp>
      <p:sp>
        <p:nvSpPr>
          <p:cNvPr id="920" name="Purple: flute                 Red: piano      Black: bass         Green: acoustic guitar…"/>
          <p:cNvSpPr txBox="1"/>
          <p:nvPr/>
        </p:nvSpPr>
        <p:spPr>
          <a:xfrm>
            <a:off x="979407" y="5542279"/>
            <a:ext cx="7185185" cy="574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1600">
                <a:latin typeface="+mn-lt"/>
                <a:ea typeface="+mn-ea"/>
                <a:cs typeface="+mn-cs"/>
                <a:sym typeface="Helvetica"/>
              </a:defRPr>
            </a:pPr>
            <a:r>
              <a:rPr b="1"/>
              <a:t>Purple</a:t>
            </a:r>
            <a:r>
              <a:t>: flute                 </a:t>
            </a:r>
            <a:r>
              <a:rPr b="1"/>
              <a:t>Red</a:t>
            </a:r>
            <a:r>
              <a:t>: piano      </a:t>
            </a:r>
            <a:r>
              <a:rPr b="1"/>
              <a:t>Black</a:t>
            </a:r>
            <a:r>
              <a:t>: bass         </a:t>
            </a:r>
            <a:r>
              <a:rPr b="1"/>
              <a:t>Green</a:t>
            </a:r>
            <a:r>
              <a:t>: acoustic guitar</a:t>
            </a:r>
          </a:p>
          <a:p>
            <a:pPr defTabSz="457200">
              <a:defRPr sz="1600">
                <a:latin typeface="+mn-lt"/>
                <a:ea typeface="+mn-ea"/>
                <a:cs typeface="+mn-cs"/>
                <a:sym typeface="Helvetica"/>
              </a:defRPr>
            </a:pPr>
            <a:r>
              <a:rPr b="1"/>
              <a:t>Yellow</a:t>
            </a:r>
            <a:r>
              <a:t>: electric guitar  </a:t>
            </a:r>
            <a:r>
              <a:rPr b="1"/>
              <a:t>Blue</a:t>
            </a:r>
            <a:r>
              <a:t>: cello       </a:t>
            </a:r>
            <a:r>
              <a:rPr b="1"/>
              <a:t>Brown</a:t>
            </a:r>
            <a:r>
              <a:t>: violin</a:t>
            </a:r>
          </a:p>
        </p:txBody>
      </p:sp>
      <p:pic>
        <p:nvPicPr>
          <p:cNvPr id="921" name="Screen Shot 2019-07-29 at 6.37.56 PM.png" descr="Screen Shot 2019-07-29 at 6.37.56 PM.png"/>
          <p:cNvPicPr>
            <a:picLocks noChangeAspect="1"/>
          </p:cNvPicPr>
          <p:nvPr/>
        </p:nvPicPr>
        <p:blipFill>
          <a:blip r:embed="rId3">
            <a:extLst/>
          </a:blip>
          <a:stretch>
            <a:fillRect/>
          </a:stretch>
        </p:blipFill>
        <p:spPr>
          <a:xfrm>
            <a:off x="1410042" y="1281112"/>
            <a:ext cx="6323916" cy="3875152"/>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Rearrangement"/>
          <p:cNvSpPr txBox="1">
            <a:spLocks noGrp="1"/>
          </p:cNvSpPr>
          <p:nvPr>
            <p:ph type="title"/>
          </p:nvPr>
        </p:nvSpPr>
        <p:spPr>
          <a:prstGeom prst="rect">
            <a:avLst/>
          </a:prstGeom>
        </p:spPr>
        <p:txBody>
          <a:bodyPr/>
          <a:lstStyle/>
          <a:p>
            <a:r>
              <a:t>Rearrangement</a:t>
            </a:r>
          </a:p>
        </p:txBody>
      </p:sp>
      <p:sp>
        <p:nvSpPr>
          <p:cNvPr id="926" name="Purple: flute                 Red: piano      Black: bass         Green: acoustic guitar…"/>
          <p:cNvSpPr txBox="1"/>
          <p:nvPr/>
        </p:nvSpPr>
        <p:spPr>
          <a:xfrm>
            <a:off x="979407" y="5542279"/>
            <a:ext cx="7185185" cy="574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1600">
                <a:latin typeface="+mn-lt"/>
                <a:ea typeface="+mn-ea"/>
                <a:cs typeface="+mn-cs"/>
                <a:sym typeface="Helvetica"/>
              </a:defRPr>
            </a:pPr>
            <a:r>
              <a:rPr b="1"/>
              <a:t>Purple</a:t>
            </a:r>
            <a:r>
              <a:t>: flute                 </a:t>
            </a:r>
            <a:r>
              <a:rPr b="1"/>
              <a:t>Red</a:t>
            </a:r>
            <a:r>
              <a:t>: piano      </a:t>
            </a:r>
            <a:r>
              <a:rPr b="1"/>
              <a:t>Black</a:t>
            </a:r>
            <a:r>
              <a:t>: bass         </a:t>
            </a:r>
            <a:r>
              <a:rPr b="1"/>
              <a:t>Green</a:t>
            </a:r>
            <a:r>
              <a:t>: acoustic guitar</a:t>
            </a:r>
          </a:p>
          <a:p>
            <a:pPr defTabSz="457200">
              <a:defRPr sz="1600">
                <a:latin typeface="+mn-lt"/>
                <a:ea typeface="+mn-ea"/>
                <a:cs typeface="+mn-cs"/>
                <a:sym typeface="Helvetica"/>
              </a:defRPr>
            </a:pPr>
            <a:r>
              <a:rPr b="1"/>
              <a:t>Yellow</a:t>
            </a:r>
            <a:r>
              <a:t>: electric guitar  </a:t>
            </a:r>
            <a:r>
              <a:rPr b="1"/>
              <a:t>Blue</a:t>
            </a:r>
            <a:r>
              <a:t>: cello       </a:t>
            </a:r>
            <a:r>
              <a:rPr b="1"/>
              <a:t>Brown</a:t>
            </a:r>
            <a:r>
              <a:t>: violin</a:t>
            </a:r>
          </a:p>
        </p:txBody>
      </p:sp>
      <p:pic>
        <p:nvPicPr>
          <p:cNvPr id="927" name="Screen Shot 2019-07-29 at 6.37.45 PM.png" descr="Screen Shot 2019-07-29 at 6.37.45 PM.png"/>
          <p:cNvPicPr>
            <a:picLocks noChangeAspect="1"/>
          </p:cNvPicPr>
          <p:nvPr/>
        </p:nvPicPr>
        <p:blipFill>
          <a:blip r:embed="rId3">
            <a:extLst/>
          </a:blip>
          <a:stretch>
            <a:fillRect/>
          </a:stretch>
        </p:blipFill>
        <p:spPr>
          <a:xfrm>
            <a:off x="1261151" y="1097103"/>
            <a:ext cx="6621698" cy="4106144"/>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Rearrangement"/>
          <p:cNvSpPr txBox="1">
            <a:spLocks noGrp="1"/>
          </p:cNvSpPr>
          <p:nvPr>
            <p:ph type="title"/>
          </p:nvPr>
        </p:nvSpPr>
        <p:spPr>
          <a:prstGeom prst="rect">
            <a:avLst/>
          </a:prstGeom>
        </p:spPr>
        <p:txBody>
          <a:bodyPr/>
          <a:lstStyle/>
          <a:p>
            <a:r>
              <a:t>Rearrangement</a:t>
            </a:r>
          </a:p>
        </p:txBody>
      </p:sp>
      <p:sp>
        <p:nvSpPr>
          <p:cNvPr id="932" name="UnetEDModel"/>
          <p:cNvSpPr/>
          <p:nvPr/>
        </p:nvSpPr>
        <p:spPr>
          <a:xfrm>
            <a:off x="3549812" y="1326431"/>
            <a:ext cx="977576" cy="1681100"/>
          </a:xfrm>
          <a:prstGeom prst="roundRect">
            <a:avLst>
              <a:gd name="adj" fmla="val 19487"/>
            </a:avLst>
          </a:prstGeom>
          <a:solidFill>
            <a:srgbClr val="85B8E0"/>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lvl1pPr algn="ctr">
              <a:defRPr sz="2000">
                <a:latin typeface="Calibri"/>
                <a:ea typeface="Calibri"/>
                <a:cs typeface="Calibri"/>
                <a:sym typeface="Calibri"/>
              </a:defRPr>
            </a:lvl1pPr>
          </a:lstStyle>
          <a:p>
            <a:r>
              <a:t>UnetEDModel</a:t>
            </a:r>
          </a:p>
        </p:txBody>
      </p:sp>
      <p:grpSp>
        <p:nvGrpSpPr>
          <p:cNvPr id="935" name="Group"/>
          <p:cNvGrpSpPr/>
          <p:nvPr/>
        </p:nvGrpSpPr>
        <p:grpSpPr>
          <a:xfrm>
            <a:off x="5422797" y="1281112"/>
            <a:ext cx="2238167" cy="1693800"/>
            <a:chOff x="0" y="0"/>
            <a:chExt cx="2238165" cy="1693798"/>
          </a:xfrm>
        </p:grpSpPr>
        <p:pic>
          <p:nvPicPr>
            <p:cNvPr id="933" name="Screen Shot 2019-07-28 at 6.28.33 PM.png" descr="Screen Shot 2019-07-28 at 6.28.33 PM.png"/>
            <p:cNvPicPr>
              <a:picLocks noChangeAspect="1"/>
            </p:cNvPicPr>
            <p:nvPr/>
          </p:nvPicPr>
          <p:blipFill>
            <a:blip r:embed="rId3">
              <a:extLst/>
            </a:blip>
            <a:stretch>
              <a:fillRect/>
            </a:stretch>
          </p:blipFill>
          <p:spPr>
            <a:xfrm>
              <a:off x="0" y="337072"/>
              <a:ext cx="2238166" cy="1356727"/>
            </a:xfrm>
            <a:prstGeom prst="rect">
              <a:avLst/>
            </a:prstGeom>
            <a:ln w="12700" cap="flat">
              <a:noFill/>
              <a:miter lim="400000"/>
            </a:ln>
            <a:effectLst/>
          </p:spPr>
        </p:pic>
        <p:sp>
          <p:nvSpPr>
            <p:cNvPr id="934" name="New Score"/>
            <p:cNvSpPr txBox="1"/>
            <p:nvPr/>
          </p:nvSpPr>
          <p:spPr>
            <a:xfrm>
              <a:off x="508014" y="0"/>
              <a:ext cx="1222138"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defRPr sz="1800"/>
              </a:lvl1pPr>
            </a:lstStyle>
            <a:p>
              <a:r>
                <a:t>New Score</a:t>
              </a:r>
            </a:p>
          </p:txBody>
        </p:sp>
      </p:grpSp>
      <p:grpSp>
        <p:nvGrpSpPr>
          <p:cNvPr id="938" name="Group"/>
          <p:cNvGrpSpPr/>
          <p:nvPr/>
        </p:nvGrpSpPr>
        <p:grpSpPr>
          <a:xfrm>
            <a:off x="6127653" y="4256729"/>
            <a:ext cx="1821388" cy="1277057"/>
            <a:chOff x="47123" y="0"/>
            <a:chExt cx="1821387" cy="1277055"/>
          </a:xfrm>
        </p:grpSpPr>
        <p:pic>
          <p:nvPicPr>
            <p:cNvPr id="936" name="1967480.png" descr="1967480.png"/>
            <p:cNvPicPr>
              <a:picLocks noChangeAspect="1"/>
            </p:cNvPicPr>
            <p:nvPr/>
          </p:nvPicPr>
          <p:blipFill>
            <a:blip r:embed="rId4">
              <a:extLst/>
            </a:blip>
            <a:stretch>
              <a:fillRect/>
            </a:stretch>
          </p:blipFill>
          <p:spPr>
            <a:xfrm>
              <a:off x="47123" y="362655"/>
              <a:ext cx="914401" cy="914401"/>
            </a:xfrm>
            <a:prstGeom prst="rect">
              <a:avLst/>
            </a:prstGeom>
            <a:ln w="12700" cap="flat">
              <a:noFill/>
              <a:miter lim="400000"/>
            </a:ln>
            <a:effectLst/>
          </p:spPr>
        </p:pic>
        <p:sp>
          <p:nvSpPr>
            <p:cNvPr id="937" name="New Audio"/>
            <p:cNvSpPr/>
            <p:nvPr/>
          </p:nvSpPr>
          <p:spPr>
            <a:xfrm>
              <a:off x="598511"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defRPr sz="1800"/>
              </a:lvl1pPr>
            </a:lstStyle>
            <a:p>
              <a:r>
                <a:t>New Audio</a:t>
              </a:r>
            </a:p>
          </p:txBody>
        </p:sp>
      </p:grpSp>
      <p:sp>
        <p:nvSpPr>
          <p:cNvPr id="939" name="Synthesizer…"/>
          <p:cNvSpPr/>
          <p:nvPr/>
        </p:nvSpPr>
        <p:spPr>
          <a:xfrm>
            <a:off x="3068413" y="4059471"/>
            <a:ext cx="1940374" cy="1681099"/>
          </a:xfrm>
          <a:prstGeom prst="roundRect">
            <a:avLst>
              <a:gd name="adj" fmla="val 11332"/>
            </a:avLst>
          </a:prstGeom>
          <a:solidFill>
            <a:srgbClr val="85B8E0"/>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p>
            <a:pPr algn="ctr">
              <a:defRPr sz="2000">
                <a:latin typeface="Calibri"/>
                <a:ea typeface="Calibri"/>
                <a:cs typeface="Calibri"/>
                <a:sym typeface="Calibri"/>
              </a:defRPr>
            </a:pPr>
            <a:r>
              <a:t>Synthesizer</a:t>
            </a:r>
          </a:p>
          <a:p>
            <a:pPr algn="ctr">
              <a:defRPr sz="2000">
                <a:latin typeface="Calibri"/>
                <a:ea typeface="Calibri"/>
                <a:cs typeface="Calibri"/>
                <a:sym typeface="Calibri"/>
              </a:defRPr>
            </a:pPr>
            <a:r>
              <a:t>or</a:t>
            </a:r>
          </a:p>
          <a:p>
            <a:pPr algn="ctr">
              <a:defRPr sz="2000">
                <a:latin typeface="Calibri"/>
                <a:ea typeface="Calibri"/>
                <a:cs typeface="Calibri"/>
                <a:sym typeface="Calibri"/>
              </a:defRPr>
            </a:pPr>
            <a:r>
              <a:t>Audio Synthesis</a:t>
            </a:r>
          </a:p>
          <a:p>
            <a:pPr algn="ctr">
              <a:defRPr sz="2000">
                <a:latin typeface="Calibri"/>
                <a:ea typeface="Calibri"/>
                <a:cs typeface="Calibri"/>
                <a:sym typeface="Calibri"/>
              </a:defRPr>
            </a:pPr>
            <a:r>
              <a:t>model</a:t>
            </a:r>
          </a:p>
        </p:txBody>
      </p:sp>
      <p:grpSp>
        <p:nvGrpSpPr>
          <p:cNvPr id="942" name="Group"/>
          <p:cNvGrpSpPr/>
          <p:nvPr/>
        </p:nvGrpSpPr>
        <p:grpSpPr>
          <a:xfrm>
            <a:off x="1205482" y="1655452"/>
            <a:ext cx="1171796" cy="1277057"/>
            <a:chOff x="0" y="0"/>
            <a:chExt cx="1171795" cy="1277055"/>
          </a:xfrm>
        </p:grpSpPr>
        <p:pic>
          <p:nvPicPr>
            <p:cNvPr id="940" name="1967480.png" descr="1967480.png"/>
            <p:cNvPicPr>
              <a:picLocks noChangeAspect="1"/>
            </p:cNvPicPr>
            <p:nvPr/>
          </p:nvPicPr>
          <p:blipFill>
            <a:blip r:embed="rId4">
              <a:extLst/>
            </a:blip>
            <a:stretch>
              <a:fillRect/>
            </a:stretch>
          </p:blipFill>
          <p:spPr>
            <a:xfrm>
              <a:off x="34510" y="362655"/>
              <a:ext cx="914401" cy="914401"/>
            </a:xfrm>
            <a:prstGeom prst="rect">
              <a:avLst/>
            </a:prstGeom>
            <a:ln w="12700" cap="flat">
              <a:noFill/>
              <a:miter lim="400000"/>
            </a:ln>
            <a:effectLst/>
          </p:spPr>
        </p:pic>
        <p:sp>
          <p:nvSpPr>
            <p:cNvPr id="941" name="Input song"/>
            <p:cNvSpPr txBox="1"/>
            <p:nvPr/>
          </p:nvSpPr>
          <p:spPr>
            <a:xfrm>
              <a:off x="-1" y="0"/>
              <a:ext cx="1171797"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defRPr sz="1800"/>
              </a:lvl1pPr>
            </a:lstStyle>
            <a:p>
              <a:r>
                <a:t>Input song</a:t>
              </a:r>
            </a:p>
          </p:txBody>
        </p:sp>
      </p:grpSp>
      <p:sp>
        <p:nvSpPr>
          <p:cNvPr id="948" name="Connection Line"/>
          <p:cNvSpPr/>
          <p:nvPr/>
        </p:nvSpPr>
        <p:spPr>
          <a:xfrm>
            <a:off x="1934209" y="3044190"/>
            <a:ext cx="4511041" cy="18973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7822"/>
                </a:lnTo>
                <a:lnTo>
                  <a:pt x="21600" y="7822"/>
                </a:lnTo>
                <a:lnTo>
                  <a:pt x="21600" y="0"/>
                </a:lnTo>
              </a:path>
            </a:pathLst>
          </a:custGeom>
          <a:ln w="25400">
            <a:solidFill>
              <a:srgbClr val="000000"/>
            </a:solidFill>
          </a:ln>
          <a:effectLst>
            <a:outerShdw blurRad="38100" dist="20000" dir="5400000" rotWithShape="0">
              <a:srgbClr val="000000">
                <a:alpha val="38000"/>
              </a:srgbClr>
            </a:outerShdw>
          </a:effectLst>
        </p:spPr>
        <p:txBody>
          <a:bodyPr/>
          <a:lstStyle/>
          <a:p>
            <a:endParaRPr/>
          </a:p>
        </p:txBody>
      </p:sp>
      <p:sp>
        <p:nvSpPr>
          <p:cNvPr id="944" name="Line"/>
          <p:cNvSpPr/>
          <p:nvPr/>
        </p:nvSpPr>
        <p:spPr>
          <a:xfrm>
            <a:off x="1920970" y="4943939"/>
            <a:ext cx="990275" cy="1"/>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sp>
        <p:nvSpPr>
          <p:cNvPr id="945" name="Arrow"/>
          <p:cNvSpPr/>
          <p:nvPr/>
        </p:nvSpPr>
        <p:spPr>
          <a:xfrm>
            <a:off x="2655764" y="1541108"/>
            <a:ext cx="609213" cy="1505745"/>
          </a:xfrm>
          <a:prstGeom prst="rightArrow">
            <a:avLst>
              <a:gd name="adj1" fmla="val 33636"/>
              <a:gd name="adj2" fmla="val 58761"/>
            </a:avLst>
          </a:prstGeom>
          <a:solidFill>
            <a:srgbClr val="0070C0"/>
          </a:solidFill>
          <a:ln w="12700">
            <a:miter lim="400000"/>
          </a:ln>
        </p:spPr>
        <p:txBody>
          <a:bodyPr lIns="45719" rIns="45719" anchor="ctr"/>
          <a:lstStyle/>
          <a:p>
            <a:endParaRPr/>
          </a:p>
        </p:txBody>
      </p:sp>
      <p:sp>
        <p:nvSpPr>
          <p:cNvPr id="946" name="Arrow"/>
          <p:cNvSpPr/>
          <p:nvPr/>
        </p:nvSpPr>
        <p:spPr>
          <a:xfrm>
            <a:off x="4812223" y="1541108"/>
            <a:ext cx="609213" cy="1505745"/>
          </a:xfrm>
          <a:prstGeom prst="rightArrow">
            <a:avLst>
              <a:gd name="adj1" fmla="val 33636"/>
              <a:gd name="adj2" fmla="val 58761"/>
            </a:avLst>
          </a:prstGeom>
          <a:solidFill>
            <a:srgbClr val="0070C0"/>
          </a:solidFill>
          <a:ln w="12700">
            <a:miter lim="400000"/>
          </a:ln>
        </p:spPr>
        <p:txBody>
          <a:bodyPr lIns="45719" rIns="45719" anchor="ctr"/>
          <a:lstStyle/>
          <a:p>
            <a:endParaRPr/>
          </a:p>
        </p:txBody>
      </p:sp>
      <p:sp>
        <p:nvSpPr>
          <p:cNvPr id="947" name="Arrow"/>
          <p:cNvSpPr/>
          <p:nvPr/>
        </p:nvSpPr>
        <p:spPr>
          <a:xfrm>
            <a:off x="5333558" y="4256729"/>
            <a:ext cx="609213" cy="1505745"/>
          </a:xfrm>
          <a:prstGeom prst="rightArrow">
            <a:avLst>
              <a:gd name="adj1" fmla="val 33636"/>
              <a:gd name="adj2" fmla="val 58761"/>
            </a:avLst>
          </a:prstGeom>
          <a:solidFill>
            <a:srgbClr val="0070C0"/>
          </a:solidFill>
          <a:ln w="12700">
            <a:miter lim="400000"/>
          </a:ln>
        </p:spPr>
        <p:txBody>
          <a:bodyPr lIns="45719" rIns="45719" anchor="ctr"/>
          <a:lstStyle/>
          <a:p>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Rearrangement"/>
          <p:cNvSpPr txBox="1">
            <a:spLocks noGrp="1"/>
          </p:cNvSpPr>
          <p:nvPr>
            <p:ph type="title"/>
          </p:nvPr>
        </p:nvSpPr>
        <p:spPr>
          <a:prstGeom prst="rect">
            <a:avLst/>
          </a:prstGeom>
        </p:spPr>
        <p:txBody>
          <a:bodyPr/>
          <a:lstStyle/>
          <a:p>
            <a:r>
              <a:t>Rearrangement</a:t>
            </a:r>
          </a:p>
        </p:txBody>
      </p:sp>
      <p:pic>
        <p:nvPicPr>
          <p:cNvPr id="953" name="[Piano]Hallelujah.mp3" descr="[Piano]Hallelujah.mp3"/>
          <p:cNvPicPr>
            <a:picLocks/>
          </p:cNvPicPr>
          <p:nvPr>
            <a:audioFile r:link="rId2"/>
            <p:extLst>
              <p:ext uri="{DAA4B4D4-6D71-4841-9C94-3DE7FCFB9230}">
                <p14:media xmlns:p14="http://schemas.microsoft.com/office/powerpoint/2010/main" r:embed="rId1"/>
              </p:ext>
            </p:extLst>
          </p:nvPr>
        </p:nvPicPr>
        <p:blipFill>
          <a:blip r:embed="rId17">
            <a:extLst/>
          </a:blip>
          <a:stretch>
            <a:fillRect/>
          </a:stretch>
        </p:blipFill>
        <p:spPr>
          <a:xfrm>
            <a:off x="4767579" y="3480434"/>
            <a:ext cx="571501" cy="571501"/>
          </a:xfrm>
          <a:prstGeom prst="rect">
            <a:avLst/>
          </a:prstGeom>
          <a:ln w="12700">
            <a:miter lim="400000"/>
          </a:ln>
        </p:spPr>
      </p:pic>
      <p:pic>
        <p:nvPicPr>
          <p:cNvPr id="954" name="[Piano-&gt;Gtr,Flu,Bas]Hallelujah-&gt;Preparacao_das_ofertas.mp3" descr="[Piano-&gt;Gtr,Flu,Bas]Hallelujah-&gt;Preparacao_das_ofertas.mp3"/>
          <p:cNvPicPr>
            <a:picLocks/>
          </p:cNvPicPr>
          <p:nvPr>
            <a:audioFile r:link="rId4"/>
            <p:extLst>
              <p:ext uri="{DAA4B4D4-6D71-4841-9C94-3DE7FCFB9230}">
                <p14:media xmlns:p14="http://schemas.microsoft.com/office/powerpoint/2010/main" r:embed="rId3"/>
              </p:ext>
            </p:extLst>
          </p:nvPr>
        </p:nvPicPr>
        <p:blipFill>
          <a:blip r:embed="rId17">
            <a:extLst/>
          </a:blip>
          <a:stretch>
            <a:fillRect/>
          </a:stretch>
        </p:blipFill>
        <p:spPr>
          <a:xfrm>
            <a:off x="7039609" y="1645920"/>
            <a:ext cx="571501" cy="571501"/>
          </a:xfrm>
          <a:prstGeom prst="rect">
            <a:avLst/>
          </a:prstGeom>
          <a:ln w="12700">
            <a:miter lim="400000"/>
          </a:ln>
        </p:spPr>
      </p:pic>
      <p:pic>
        <p:nvPicPr>
          <p:cNvPr id="955" name="[Piano-&gt;Vio,Cel]Hallelujah-&gt;Dear_Theodosia.mp3" descr="[Piano-&gt;Vio,Cel]Hallelujah-&gt;Dear_Theodosia.mp3"/>
          <p:cNvPicPr>
            <a:picLocks/>
          </p:cNvPicPr>
          <p:nvPr>
            <a:audioFile r:link="rId6"/>
            <p:extLst>
              <p:ext uri="{DAA4B4D4-6D71-4841-9C94-3DE7FCFB9230}">
                <p14:media xmlns:p14="http://schemas.microsoft.com/office/powerpoint/2010/main" r:embed="rId5"/>
              </p:ext>
            </p:extLst>
          </p:nvPr>
        </p:nvPicPr>
        <p:blipFill>
          <a:blip r:embed="rId17">
            <a:extLst/>
          </a:blip>
          <a:stretch>
            <a:fillRect/>
          </a:stretch>
        </p:blipFill>
        <p:spPr>
          <a:xfrm>
            <a:off x="7011034" y="3463290"/>
            <a:ext cx="571501" cy="571501"/>
          </a:xfrm>
          <a:prstGeom prst="rect">
            <a:avLst/>
          </a:prstGeom>
          <a:ln w="12700">
            <a:miter lim="400000"/>
          </a:ln>
        </p:spPr>
      </p:pic>
      <p:pic>
        <p:nvPicPr>
          <p:cNvPr id="956" name="[Piano]Hallelujah.mp3" descr="[Piano]Hallelujah.mp3"/>
          <p:cNvPicPr>
            <a:picLocks/>
          </p:cNvPicPr>
          <p:nvPr>
            <a:audioFile r:link="rId2"/>
            <p:extLst>
              <p:ext uri="{DAA4B4D4-6D71-4841-9C94-3DE7FCFB9230}">
                <p14:media xmlns:p14="http://schemas.microsoft.com/office/powerpoint/2010/main" r:embed="rId1"/>
              </p:ext>
            </p:extLst>
          </p:nvPr>
        </p:nvPicPr>
        <p:blipFill>
          <a:blip r:embed="rId17">
            <a:extLst/>
          </a:blip>
          <a:stretch>
            <a:fillRect/>
          </a:stretch>
        </p:blipFill>
        <p:spPr>
          <a:xfrm>
            <a:off x="4757420" y="1670050"/>
            <a:ext cx="571501" cy="571500"/>
          </a:xfrm>
          <a:prstGeom prst="rect">
            <a:avLst/>
          </a:prstGeom>
          <a:ln w="12700">
            <a:miter lim="400000"/>
          </a:ln>
        </p:spPr>
      </p:pic>
      <p:pic>
        <p:nvPicPr>
          <p:cNvPr id="957" name="[Gtr]Fly_Me_To_The_Moon_guitar_chord_melody.mp3" descr="[Gtr]Fly_Me_To_The_Moon_guitar_chord_melody.mp3"/>
          <p:cNvPicPr>
            <a:picLocks/>
          </p:cNvPicPr>
          <p:nvPr>
            <a:audioFile r:link="rId8"/>
            <p:extLst>
              <p:ext uri="{DAA4B4D4-6D71-4841-9C94-3DE7FCFB9230}">
                <p14:media xmlns:p14="http://schemas.microsoft.com/office/powerpoint/2010/main" r:embed="rId7"/>
              </p:ext>
            </p:extLst>
          </p:nvPr>
        </p:nvPicPr>
        <p:blipFill>
          <a:blip r:embed="rId17">
            <a:extLst/>
          </a:blip>
          <a:stretch>
            <a:fillRect/>
          </a:stretch>
        </p:blipFill>
        <p:spPr>
          <a:xfrm>
            <a:off x="464184" y="1680210"/>
            <a:ext cx="571501" cy="571501"/>
          </a:xfrm>
          <a:prstGeom prst="rect">
            <a:avLst/>
          </a:prstGeom>
          <a:ln w="12700">
            <a:miter lim="400000"/>
          </a:ln>
        </p:spPr>
      </p:pic>
      <p:pic>
        <p:nvPicPr>
          <p:cNvPr id="958" name="[Gtr-&gt;Vio,Cel]Fly_Me_To_The_Moon_guitar_chord_melody-&gt;Giga_H.VB.xx.mid.mp3" descr="[Gtr-&gt;Vio,Cel]Fly_Me_To_The_Moon_guitar_chord_melody-&gt;Giga_H.VB.xx.mid.mp3"/>
          <p:cNvPicPr>
            <a:picLocks/>
          </p:cNvPicPr>
          <p:nvPr>
            <a:audioFile r:link="rId10"/>
            <p:extLst>
              <p:ext uri="{DAA4B4D4-6D71-4841-9C94-3DE7FCFB9230}">
                <p14:media xmlns:p14="http://schemas.microsoft.com/office/powerpoint/2010/main" r:embed="rId9"/>
              </p:ext>
            </p:extLst>
          </p:nvPr>
        </p:nvPicPr>
        <p:blipFill>
          <a:blip r:embed="rId17">
            <a:extLst/>
          </a:blip>
          <a:stretch>
            <a:fillRect/>
          </a:stretch>
        </p:blipFill>
        <p:spPr>
          <a:xfrm>
            <a:off x="2847339" y="1680210"/>
            <a:ext cx="571501" cy="571501"/>
          </a:xfrm>
          <a:prstGeom prst="rect">
            <a:avLst/>
          </a:prstGeom>
          <a:ln w="12700">
            <a:miter lim="400000"/>
          </a:ln>
        </p:spPr>
      </p:pic>
      <p:pic>
        <p:nvPicPr>
          <p:cNvPr id="959" name="[Vio,Cel]Dream_a_little_dream_of_me.mp3" descr="[Vio,Cel]Dream_a_little_dream_of_me.mp3"/>
          <p:cNvPicPr>
            <a:picLocks/>
          </p:cNvPicPr>
          <p:nvPr>
            <a:audioFile r:link="rId12"/>
            <p:extLst>
              <p:ext uri="{DAA4B4D4-6D71-4841-9C94-3DE7FCFB9230}">
                <p14:media xmlns:p14="http://schemas.microsoft.com/office/powerpoint/2010/main" r:embed="rId11"/>
              </p:ext>
            </p:extLst>
          </p:nvPr>
        </p:nvPicPr>
        <p:blipFill>
          <a:blip r:embed="rId17">
            <a:extLst/>
          </a:blip>
          <a:stretch>
            <a:fillRect/>
          </a:stretch>
        </p:blipFill>
        <p:spPr>
          <a:xfrm>
            <a:off x="515619" y="3463290"/>
            <a:ext cx="571501" cy="571501"/>
          </a:xfrm>
          <a:prstGeom prst="rect">
            <a:avLst/>
          </a:prstGeom>
          <a:ln w="12700">
            <a:miter lim="400000"/>
          </a:ln>
        </p:spPr>
      </p:pic>
      <p:pic>
        <p:nvPicPr>
          <p:cNvPr id="960" name="[Vio,Cel-&gt;Piano]Dream_a_little_dream_of_me-&gt;Ed_Sheeran_Perfect.mp3" descr="[Vio,Cel-&gt;Piano]Dream_a_little_dream_of_me-&gt;Ed_Sheeran_Perfect.mp3"/>
          <p:cNvPicPr>
            <a:picLocks/>
          </p:cNvPicPr>
          <p:nvPr>
            <a:audioFile r:link="rId14"/>
            <p:extLst>
              <p:ext uri="{DAA4B4D4-6D71-4841-9C94-3DE7FCFB9230}">
                <p14:media xmlns:p14="http://schemas.microsoft.com/office/powerpoint/2010/main" r:embed="rId13"/>
              </p:ext>
            </p:extLst>
          </p:nvPr>
        </p:nvPicPr>
        <p:blipFill>
          <a:blip r:embed="rId17">
            <a:extLst/>
          </a:blip>
          <a:stretch>
            <a:fillRect/>
          </a:stretch>
        </p:blipFill>
        <p:spPr>
          <a:xfrm>
            <a:off x="2795904" y="3514725"/>
            <a:ext cx="571501" cy="571500"/>
          </a:xfrm>
          <a:prstGeom prst="rect">
            <a:avLst/>
          </a:prstGeom>
          <a:ln w="12700">
            <a:miter lim="400000"/>
          </a:ln>
        </p:spPr>
      </p:pic>
      <p:grpSp>
        <p:nvGrpSpPr>
          <p:cNvPr id="964" name="Group"/>
          <p:cNvGrpSpPr/>
          <p:nvPr/>
        </p:nvGrpSpPr>
        <p:grpSpPr>
          <a:xfrm>
            <a:off x="5101108" y="3029902"/>
            <a:ext cx="3039697" cy="1085140"/>
            <a:chOff x="0" y="0"/>
            <a:chExt cx="3039695" cy="1085138"/>
          </a:xfrm>
        </p:grpSpPr>
        <p:sp>
          <p:nvSpPr>
            <p:cNvPr id="961" name="Piano"/>
            <p:cNvSpPr txBox="1"/>
            <p:nvPr/>
          </p:nvSpPr>
          <p:spPr>
            <a:xfrm>
              <a:off x="0" y="51435"/>
              <a:ext cx="753775"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000"/>
              </a:lvl1pPr>
            </a:lstStyle>
            <a:p>
              <a:r>
                <a:t>Piano</a:t>
              </a:r>
            </a:p>
          </p:txBody>
        </p:sp>
        <p:sp>
          <p:nvSpPr>
            <p:cNvPr id="962" name="String"/>
            <p:cNvSpPr txBox="1"/>
            <p:nvPr/>
          </p:nvSpPr>
          <p:spPr>
            <a:xfrm>
              <a:off x="2272029" y="0"/>
              <a:ext cx="767667"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000"/>
              </a:lvl1pPr>
            </a:lstStyle>
            <a:p>
              <a:r>
                <a:t>String</a:t>
              </a:r>
            </a:p>
          </p:txBody>
        </p:sp>
        <p:sp>
          <p:nvSpPr>
            <p:cNvPr id="963" name="Arrow"/>
            <p:cNvSpPr/>
            <p:nvPr/>
          </p:nvSpPr>
          <p:spPr>
            <a:xfrm>
              <a:off x="1243317" y="706144"/>
              <a:ext cx="640410" cy="378995"/>
            </a:xfrm>
            <a:prstGeom prst="rightArrow">
              <a:avLst>
                <a:gd name="adj1" fmla="val 50000"/>
                <a:gd name="adj2" fmla="val 50000"/>
              </a:avLst>
            </a:prstGeom>
            <a:solidFill>
              <a:srgbClr val="0070C0"/>
            </a:solidFill>
            <a:ln w="25400" cap="flat">
              <a:solidFill>
                <a:srgbClr val="0070C0"/>
              </a:solidFill>
              <a:prstDash val="solid"/>
              <a:round/>
            </a:ln>
            <a:effectLst/>
          </p:spPr>
          <p:txBody>
            <a:bodyPr wrap="square" lIns="45719" tIns="45719" rIns="45719" bIns="45719" numCol="1" anchor="ctr">
              <a:noAutofit/>
            </a:bodyPr>
            <a:lstStyle/>
            <a:p>
              <a:pPr algn="ctr"/>
              <a:endParaRPr/>
            </a:p>
          </p:txBody>
        </p:sp>
      </p:grpSp>
      <p:sp>
        <p:nvSpPr>
          <p:cNvPr id="965" name="Piano"/>
          <p:cNvSpPr txBox="1"/>
          <p:nvPr/>
        </p:nvSpPr>
        <p:spPr>
          <a:xfrm>
            <a:off x="5125238" y="1281112"/>
            <a:ext cx="753776"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lvl1pPr>
          </a:lstStyle>
          <a:p>
            <a:r>
              <a:t>Piano</a:t>
            </a:r>
          </a:p>
        </p:txBody>
      </p:sp>
      <p:sp>
        <p:nvSpPr>
          <p:cNvPr id="966" name="Arrow"/>
          <p:cNvSpPr/>
          <p:nvPr/>
        </p:nvSpPr>
        <p:spPr>
          <a:xfrm>
            <a:off x="6337441" y="1935822"/>
            <a:ext cx="640410"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967" name="Band"/>
          <p:cNvSpPr txBox="1"/>
          <p:nvPr/>
        </p:nvSpPr>
        <p:spPr>
          <a:xfrm>
            <a:off x="7378218" y="1281112"/>
            <a:ext cx="697345"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lvl1pPr>
          </a:lstStyle>
          <a:p>
            <a:r>
              <a:t>Band</a:t>
            </a:r>
          </a:p>
        </p:txBody>
      </p:sp>
      <p:sp>
        <p:nvSpPr>
          <p:cNvPr id="968" name="String"/>
          <p:cNvSpPr txBox="1"/>
          <p:nvPr/>
        </p:nvSpPr>
        <p:spPr>
          <a:xfrm>
            <a:off x="825058" y="3002597"/>
            <a:ext cx="767666"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lvl1pPr>
          </a:lstStyle>
          <a:p>
            <a:r>
              <a:t>String</a:t>
            </a:r>
          </a:p>
        </p:txBody>
      </p:sp>
      <p:sp>
        <p:nvSpPr>
          <p:cNvPr id="969" name="Piano"/>
          <p:cNvSpPr txBox="1"/>
          <p:nvPr/>
        </p:nvSpPr>
        <p:spPr>
          <a:xfrm>
            <a:off x="3110979" y="3002597"/>
            <a:ext cx="753775"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lvl1pPr>
          </a:lstStyle>
          <a:p>
            <a:r>
              <a:t>Piano</a:t>
            </a:r>
          </a:p>
        </p:txBody>
      </p:sp>
      <p:sp>
        <p:nvSpPr>
          <p:cNvPr id="970" name="Arrow"/>
          <p:cNvSpPr/>
          <p:nvPr/>
        </p:nvSpPr>
        <p:spPr>
          <a:xfrm>
            <a:off x="2075320" y="3760177"/>
            <a:ext cx="640411"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971" name="Guitar"/>
          <p:cNvSpPr txBox="1"/>
          <p:nvPr/>
        </p:nvSpPr>
        <p:spPr>
          <a:xfrm>
            <a:off x="901494" y="1150937"/>
            <a:ext cx="795819"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lvl1pPr>
          </a:lstStyle>
          <a:p>
            <a:r>
              <a:t>Guitar</a:t>
            </a:r>
          </a:p>
        </p:txBody>
      </p:sp>
      <p:sp>
        <p:nvSpPr>
          <p:cNvPr id="972" name="Arrow"/>
          <p:cNvSpPr/>
          <p:nvPr/>
        </p:nvSpPr>
        <p:spPr>
          <a:xfrm>
            <a:off x="2085481" y="1908517"/>
            <a:ext cx="640410"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973" name="String"/>
          <p:cNvSpPr txBox="1"/>
          <p:nvPr/>
        </p:nvSpPr>
        <p:spPr>
          <a:xfrm>
            <a:off x="3091097" y="1150937"/>
            <a:ext cx="76766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lvl1pPr>
          </a:lstStyle>
          <a:p>
            <a:r>
              <a:t>String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80818" fill="hold"/>
                                        <p:tgtEl>
                                          <p:spTgt spid="95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5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1516731" fill="hold"/>
                                        <p:tgtEl>
                                          <p:spTgt spid="95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956"/>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957"/>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958"/>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6688980" fill="hold"/>
                                        <p:tgtEl>
                                          <p:spTgt spid="959"/>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2088161" fill="hold"/>
                                        <p:tgtEl>
                                          <p:spTgt spid="9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5" fill="hold" display="0">
                  <p:stCondLst>
                    <p:cond delay="indefinite"/>
                  </p:stCondLst>
                </p:cTn>
                <p:tgtEl>
                  <p:spTgt spid="960"/>
                </p:tgtEl>
              </p:cMediaNode>
            </p:audio>
            <p:audio>
              <p:cMediaNode vol="100000" showWhenStopped="0">
                <p:cTn id="36" fill="hold" display="0">
                  <p:stCondLst>
                    <p:cond delay="indefinite"/>
                  </p:stCondLst>
                </p:cTn>
                <p:tgtEl>
                  <p:spTgt spid="959"/>
                </p:tgtEl>
              </p:cMediaNode>
            </p:audio>
            <p:audio>
              <p:cMediaNode vol="88098" showWhenStopped="0">
                <p:cTn id="37" fill="hold" display="0">
                  <p:stCondLst>
                    <p:cond delay="indefinite"/>
                  </p:stCondLst>
                </p:cTn>
                <p:tgtEl>
                  <p:spTgt spid="954"/>
                </p:tgtEl>
              </p:cMediaNode>
            </p:audio>
            <p:audio>
              <p:cMediaNode vol="84886" showWhenStopped="0">
                <p:cTn id="38" fill="hold" display="0">
                  <p:stCondLst>
                    <p:cond delay="indefinite"/>
                  </p:stCondLst>
                </p:cTn>
                <p:tgtEl>
                  <p:spTgt spid="958"/>
                </p:tgtEl>
              </p:cMediaNode>
            </p:audio>
            <p:audio>
              <p:cMediaNode vol="100000" showWhenStopped="0">
                <p:cTn id="39" fill="hold" display="0">
                  <p:stCondLst>
                    <p:cond delay="indefinite"/>
                  </p:stCondLst>
                </p:cTn>
                <p:tgtEl>
                  <p:spTgt spid="957"/>
                </p:tgtEl>
              </p:cMediaNode>
            </p:audio>
            <p:audio>
              <p:cMediaNode vol="100000" showWhenStopped="0">
                <p:cTn id="40" fill="hold" display="0">
                  <p:stCondLst>
                    <p:cond delay="indefinite"/>
                  </p:stCondLst>
                </p:cTn>
                <p:tgtEl>
                  <p:spTgt spid="953"/>
                </p:tgtEl>
              </p:cMediaNode>
            </p:audio>
            <p:audio>
              <p:cMediaNode vol="100000" showWhenStopped="0">
                <p:cTn id="41" fill="hold" display="0">
                  <p:stCondLst>
                    <p:cond delay="indefinite"/>
                  </p:stCondLst>
                </p:cTn>
                <p:tgtEl>
                  <p:spTgt spid="956"/>
                </p:tgtEl>
              </p:cMediaNode>
            </p:audio>
            <p:audio>
              <p:cMediaNode vol="100000" showWhenStopped="0">
                <p:cTn id="42" fill="hold" display="0">
                  <p:stCondLst>
                    <p:cond delay="indefinite"/>
                  </p:stCondLst>
                </p:cTn>
                <p:tgtEl>
                  <p:spTgt spid="95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Latent Analysis"/>
          <p:cNvSpPr txBox="1">
            <a:spLocks noGrp="1"/>
          </p:cNvSpPr>
          <p:nvPr>
            <p:ph type="title"/>
          </p:nvPr>
        </p:nvSpPr>
        <p:spPr>
          <a:prstGeom prst="rect">
            <a:avLst/>
          </a:prstGeom>
        </p:spPr>
        <p:txBody>
          <a:bodyPr/>
          <a:lstStyle/>
          <a:p>
            <a:r>
              <a:t>Latent Analysis</a:t>
            </a:r>
          </a:p>
        </p:txBody>
      </p:sp>
      <p:sp>
        <p:nvSpPr>
          <p:cNvPr id="978" name="MedleyDB…"/>
          <p:cNvSpPr/>
          <p:nvPr/>
        </p:nvSpPr>
        <p:spPr>
          <a:xfrm>
            <a:off x="549437" y="1519781"/>
            <a:ext cx="1864763" cy="1344763"/>
          </a:xfrm>
          <a:prstGeom prst="roundRect">
            <a:avLst>
              <a:gd name="adj" fmla="val 14166"/>
            </a:avLst>
          </a:prstGeom>
          <a:solidFill>
            <a:srgbClr val="FFD34D"/>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p>
            <a:pPr algn="ctr">
              <a:defRPr sz="2000">
                <a:latin typeface="Calibri"/>
                <a:ea typeface="Calibri"/>
                <a:cs typeface="Calibri"/>
                <a:sym typeface="Calibri"/>
              </a:defRPr>
            </a:pPr>
            <a:r>
              <a:t>MedleyDB</a:t>
            </a:r>
          </a:p>
          <a:p>
            <a:pPr algn="ctr">
              <a:defRPr sz="2000">
                <a:latin typeface="Calibri"/>
                <a:ea typeface="Calibri"/>
                <a:cs typeface="Calibri"/>
                <a:sym typeface="Calibri"/>
              </a:defRPr>
            </a:pPr>
            <a:r>
              <a:t>&amp;</a:t>
            </a:r>
          </a:p>
          <a:p>
            <a:pPr algn="ctr">
              <a:defRPr sz="2000">
                <a:latin typeface="Calibri"/>
                <a:ea typeface="Calibri"/>
                <a:cs typeface="Calibri"/>
                <a:sym typeface="Calibri"/>
              </a:defRPr>
            </a:pPr>
            <a:r>
              <a:t>Mixing Secret</a:t>
            </a:r>
          </a:p>
        </p:txBody>
      </p:sp>
      <p:sp>
        <p:nvSpPr>
          <p:cNvPr id="979" name="Zt"/>
          <p:cNvSpPr/>
          <p:nvPr/>
        </p:nvSpPr>
        <p:spPr>
          <a:xfrm>
            <a:off x="5217231" y="1943594"/>
            <a:ext cx="373170" cy="497136"/>
          </a:xfrm>
          <a:prstGeom prst="rect">
            <a:avLst/>
          </a:prstGeom>
          <a:solidFill>
            <a:srgbClr val="C9E8A8"/>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p>
            <a:pPr algn="ctr">
              <a:defRPr sz="2000">
                <a:latin typeface="Calibri"/>
                <a:ea typeface="Calibri"/>
                <a:cs typeface="Calibri"/>
                <a:sym typeface="Calibri"/>
              </a:defRPr>
            </a:pPr>
            <a:r>
              <a:t>Z</a:t>
            </a:r>
            <a:r>
              <a:rPr baseline="-5999"/>
              <a:t>t</a:t>
            </a:r>
          </a:p>
        </p:txBody>
      </p:sp>
      <p:sp>
        <p:nvSpPr>
          <p:cNvPr id="980" name="UnetEDModel"/>
          <p:cNvSpPr/>
          <p:nvPr/>
        </p:nvSpPr>
        <p:spPr>
          <a:xfrm>
            <a:off x="3326927" y="1519781"/>
            <a:ext cx="977576" cy="1344763"/>
          </a:xfrm>
          <a:prstGeom prst="roundRect">
            <a:avLst>
              <a:gd name="adj" fmla="val 19487"/>
            </a:avLst>
          </a:prstGeom>
          <a:solidFill>
            <a:srgbClr val="85B8E0"/>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lvl1pPr algn="ctr">
              <a:defRPr sz="2000">
                <a:latin typeface="Calibri"/>
                <a:ea typeface="Calibri"/>
                <a:cs typeface="Calibri"/>
                <a:sym typeface="Calibri"/>
              </a:defRPr>
            </a:lvl1pPr>
          </a:lstStyle>
          <a:p>
            <a:r>
              <a:t>UnetEDModel</a:t>
            </a:r>
          </a:p>
        </p:txBody>
      </p:sp>
      <p:sp>
        <p:nvSpPr>
          <p:cNvPr id="981" name="Arrow"/>
          <p:cNvSpPr/>
          <p:nvPr/>
        </p:nvSpPr>
        <p:spPr>
          <a:xfrm>
            <a:off x="2550358" y="2002665"/>
            <a:ext cx="640411"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982" name="Arrow"/>
          <p:cNvSpPr/>
          <p:nvPr/>
        </p:nvSpPr>
        <p:spPr>
          <a:xfrm>
            <a:off x="4440662" y="2002665"/>
            <a:ext cx="640410"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Music Generation"/>
          <p:cNvSpPr txBox="1">
            <a:spLocks noGrp="1"/>
          </p:cNvSpPr>
          <p:nvPr>
            <p:ph type="title"/>
          </p:nvPr>
        </p:nvSpPr>
        <p:spPr>
          <a:prstGeom prst="rect">
            <a:avLst/>
          </a:prstGeom>
        </p:spPr>
        <p:txBody>
          <a:bodyPr/>
          <a:lstStyle/>
          <a:p>
            <a:r>
              <a:t>Music Generation</a:t>
            </a:r>
          </a:p>
        </p:txBody>
      </p:sp>
      <p:sp>
        <p:nvSpPr>
          <p:cNvPr id="662" name="Music Generation"/>
          <p:cNvSpPr/>
          <p:nvPr/>
        </p:nvSpPr>
        <p:spPr>
          <a:xfrm>
            <a:off x="3747615" y="1281112"/>
            <a:ext cx="1566221" cy="807020"/>
          </a:xfrm>
          <a:prstGeom prst="roundRect">
            <a:avLst>
              <a:gd name="adj" fmla="val 23605"/>
            </a:avLst>
          </a:prstGeom>
          <a:solidFill>
            <a:srgbClr val="85B8E0"/>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lvl1pPr algn="ctr">
              <a:defRPr sz="2000">
                <a:latin typeface="Calibri"/>
                <a:ea typeface="Calibri"/>
                <a:cs typeface="Calibri"/>
                <a:sym typeface="Calibri"/>
              </a:defRPr>
            </a:lvl1pPr>
          </a:lstStyle>
          <a:p>
            <a:r>
              <a:t>Music Generation</a:t>
            </a:r>
          </a:p>
        </p:txBody>
      </p:sp>
      <p:sp>
        <p:nvSpPr>
          <p:cNvPr id="663" name="Generate from scratch"/>
          <p:cNvSpPr/>
          <p:nvPr/>
        </p:nvSpPr>
        <p:spPr>
          <a:xfrm>
            <a:off x="1731490" y="2644173"/>
            <a:ext cx="1739886" cy="807019"/>
          </a:xfrm>
          <a:prstGeom prst="roundRect">
            <a:avLst>
              <a:gd name="adj" fmla="val 23605"/>
            </a:avLst>
          </a:prstGeom>
          <a:solidFill>
            <a:srgbClr val="85B8E0"/>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lvl1pPr algn="ctr">
              <a:defRPr sz="2000">
                <a:latin typeface="Calibri"/>
                <a:ea typeface="Calibri"/>
                <a:cs typeface="Calibri"/>
                <a:sym typeface="Calibri"/>
              </a:defRPr>
            </a:lvl1pPr>
          </a:lstStyle>
          <a:p>
            <a:r>
              <a:t>Generate from scratch</a:t>
            </a:r>
          </a:p>
        </p:txBody>
      </p:sp>
      <p:sp>
        <p:nvSpPr>
          <p:cNvPr id="664" name="Arrow"/>
          <p:cNvSpPr/>
          <p:nvPr/>
        </p:nvSpPr>
        <p:spPr>
          <a:xfrm rot="8560693">
            <a:off x="3043783" y="2086345"/>
            <a:ext cx="602466"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665" name="MidiNet [2]"/>
          <p:cNvSpPr/>
          <p:nvPr/>
        </p:nvSpPr>
        <p:spPr>
          <a:xfrm>
            <a:off x="1009494" y="4353130"/>
            <a:ext cx="1566222" cy="529590"/>
          </a:xfrm>
          <a:prstGeom prst="roundRect">
            <a:avLst>
              <a:gd name="adj" fmla="val 33146"/>
            </a:avLst>
          </a:prstGeom>
          <a:solidFill>
            <a:srgbClr val="C9E8A8"/>
          </a:solidFill>
          <a:ln w="12700">
            <a:solidFill>
              <a:srgbClr val="000000"/>
            </a:solidFill>
          </a:ln>
          <a:extLst>
            <a:ext uri="{C572A759-6A51-4108-AA02-DFA0A04FC94B}">
              <ma14:wrappingTextBoxFlag xmlns:ma14="http://schemas.microsoft.com/office/mac/drawingml/2011/main" val="1"/>
            </a:ext>
          </a:extLst>
        </p:spPr>
        <p:txBody>
          <a:bodyPr lIns="45719" rIns="45719" anchor="ctr"/>
          <a:lstStyle>
            <a:lvl1pPr algn="ctr">
              <a:defRPr sz="1800"/>
            </a:lvl1pPr>
          </a:lstStyle>
          <a:p>
            <a:r>
              <a:t>MidiNet [2]</a:t>
            </a:r>
          </a:p>
        </p:txBody>
      </p:sp>
      <p:sp>
        <p:nvSpPr>
          <p:cNvPr id="666" name="MuseGAN [1]"/>
          <p:cNvSpPr/>
          <p:nvPr/>
        </p:nvSpPr>
        <p:spPr>
          <a:xfrm>
            <a:off x="2733372" y="4998402"/>
            <a:ext cx="1739887" cy="529590"/>
          </a:xfrm>
          <a:prstGeom prst="roundRect">
            <a:avLst>
              <a:gd name="adj" fmla="val 33146"/>
            </a:avLst>
          </a:prstGeom>
          <a:solidFill>
            <a:srgbClr val="C9E8A8"/>
          </a:solidFill>
          <a:ln w="12700">
            <a:solidFill>
              <a:srgbClr val="000000"/>
            </a:solidFill>
          </a:ln>
          <a:extLst>
            <a:ext uri="{C572A759-6A51-4108-AA02-DFA0A04FC94B}">
              <ma14:wrappingTextBoxFlag xmlns:ma14="http://schemas.microsoft.com/office/mac/drawingml/2011/main" val="1"/>
            </a:ext>
          </a:extLst>
        </p:spPr>
        <p:txBody>
          <a:bodyPr lIns="45719" rIns="45719" anchor="ctr"/>
          <a:lstStyle>
            <a:lvl1pPr algn="ctr">
              <a:defRPr sz="1800"/>
            </a:lvl1pPr>
          </a:lstStyle>
          <a:p>
            <a:r>
              <a:t>MuseGAN [1]</a:t>
            </a:r>
          </a:p>
        </p:txBody>
      </p:sp>
      <p:sp>
        <p:nvSpPr>
          <p:cNvPr id="667" name="StructureNet [3]"/>
          <p:cNvSpPr/>
          <p:nvPr/>
        </p:nvSpPr>
        <p:spPr>
          <a:xfrm>
            <a:off x="2664491" y="4353130"/>
            <a:ext cx="1877649" cy="529590"/>
          </a:xfrm>
          <a:prstGeom prst="roundRect">
            <a:avLst>
              <a:gd name="adj" fmla="val 33146"/>
            </a:avLst>
          </a:prstGeom>
          <a:solidFill>
            <a:srgbClr val="C9E8A8"/>
          </a:solidFill>
          <a:ln w="12700">
            <a:solidFill>
              <a:srgbClr val="000000"/>
            </a:solidFill>
          </a:ln>
          <a:extLst>
            <a:ext uri="{C572A759-6A51-4108-AA02-DFA0A04FC94B}">
              <ma14:wrappingTextBoxFlag xmlns:ma14="http://schemas.microsoft.com/office/mac/drawingml/2011/main" val="1"/>
            </a:ext>
          </a:extLst>
        </p:spPr>
        <p:txBody>
          <a:bodyPr lIns="45719" rIns="45719" anchor="ctr"/>
          <a:lstStyle>
            <a:lvl1pPr algn="ctr">
              <a:defRPr sz="1800"/>
            </a:lvl1pPr>
          </a:lstStyle>
          <a:p>
            <a:r>
              <a:t>StructureNet [3]</a:t>
            </a:r>
          </a:p>
        </p:txBody>
      </p:sp>
      <p:sp>
        <p:nvSpPr>
          <p:cNvPr id="668" name="BachProp [4]"/>
          <p:cNvSpPr/>
          <p:nvPr/>
        </p:nvSpPr>
        <p:spPr>
          <a:xfrm>
            <a:off x="922662" y="4998402"/>
            <a:ext cx="1739886" cy="529590"/>
          </a:xfrm>
          <a:prstGeom prst="roundRect">
            <a:avLst>
              <a:gd name="adj" fmla="val 33146"/>
            </a:avLst>
          </a:prstGeom>
          <a:solidFill>
            <a:srgbClr val="C9E8A8"/>
          </a:solidFill>
          <a:ln w="12700">
            <a:solidFill>
              <a:srgbClr val="000000"/>
            </a:solidFill>
          </a:ln>
          <a:extLst>
            <a:ext uri="{C572A759-6A51-4108-AA02-DFA0A04FC94B}">
              <ma14:wrappingTextBoxFlag xmlns:ma14="http://schemas.microsoft.com/office/mac/drawingml/2011/main" val="1"/>
            </a:ext>
          </a:extLst>
        </p:spPr>
        <p:txBody>
          <a:bodyPr lIns="45719" rIns="45719" anchor="ctr"/>
          <a:lstStyle>
            <a:lvl1pPr algn="ctr">
              <a:defRPr sz="1800"/>
            </a:lvl1pPr>
          </a:lstStyle>
          <a:p>
            <a:r>
              <a:t>BachProp [4]</a:t>
            </a:r>
          </a:p>
        </p:txBody>
      </p:sp>
      <p:sp>
        <p:nvSpPr>
          <p:cNvPr id="669" name="Arrow"/>
          <p:cNvSpPr/>
          <p:nvPr/>
        </p:nvSpPr>
        <p:spPr>
          <a:xfrm rot="5400000">
            <a:off x="2182703" y="3202479"/>
            <a:ext cx="609213" cy="1505745"/>
          </a:xfrm>
          <a:prstGeom prst="rightArrow">
            <a:avLst>
              <a:gd name="adj1" fmla="val 33636"/>
              <a:gd name="adj2" fmla="val 58761"/>
            </a:avLst>
          </a:prstGeom>
          <a:solidFill>
            <a:srgbClr val="0070C0"/>
          </a:solidFill>
          <a:ln w="12700">
            <a:miter lim="400000"/>
          </a:ln>
        </p:spPr>
        <p:txBody>
          <a:bodyPr lIns="45719" rIns="45719" anchor="ctr"/>
          <a:lstStyle/>
          <a:p>
            <a:endParaRPr/>
          </a:p>
        </p:txBody>
      </p:sp>
      <p:sp>
        <p:nvSpPr>
          <p:cNvPr id="670" name="…."/>
          <p:cNvSpPr txBox="1"/>
          <p:nvPr/>
        </p:nvSpPr>
        <p:spPr>
          <a:xfrm>
            <a:off x="2295340" y="5637325"/>
            <a:ext cx="383938"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2000">
                <a:latin typeface="Calibri"/>
                <a:ea typeface="Calibri"/>
                <a:cs typeface="Calibri"/>
                <a:sym typeface="Calibri"/>
              </a:defRPr>
            </a:lvl1pPr>
          </a:lstStyle>
          <a:p>
            <a:r>
              <a: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 name="Latent Analysis"/>
          <p:cNvSpPr txBox="1">
            <a:spLocks noGrp="1"/>
          </p:cNvSpPr>
          <p:nvPr>
            <p:ph type="title"/>
          </p:nvPr>
        </p:nvSpPr>
        <p:spPr>
          <a:prstGeom prst="rect">
            <a:avLst/>
          </a:prstGeom>
        </p:spPr>
        <p:txBody>
          <a:bodyPr/>
          <a:lstStyle/>
          <a:p>
            <a:r>
              <a:t>Latent Analysis</a:t>
            </a:r>
          </a:p>
        </p:txBody>
      </p:sp>
      <p:sp>
        <p:nvSpPr>
          <p:cNvPr id="987" name="MedleyDB…"/>
          <p:cNvSpPr/>
          <p:nvPr/>
        </p:nvSpPr>
        <p:spPr>
          <a:xfrm>
            <a:off x="549437" y="1519781"/>
            <a:ext cx="1864763" cy="1344763"/>
          </a:xfrm>
          <a:prstGeom prst="roundRect">
            <a:avLst>
              <a:gd name="adj" fmla="val 14166"/>
            </a:avLst>
          </a:prstGeom>
          <a:solidFill>
            <a:srgbClr val="FFD34D"/>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p>
            <a:pPr algn="ctr">
              <a:defRPr sz="2000">
                <a:latin typeface="Calibri"/>
                <a:ea typeface="Calibri"/>
                <a:cs typeface="Calibri"/>
                <a:sym typeface="Calibri"/>
              </a:defRPr>
            </a:pPr>
            <a:r>
              <a:t>MedleyDB</a:t>
            </a:r>
          </a:p>
          <a:p>
            <a:pPr algn="ctr">
              <a:defRPr sz="2000">
                <a:latin typeface="Calibri"/>
                <a:ea typeface="Calibri"/>
                <a:cs typeface="Calibri"/>
                <a:sym typeface="Calibri"/>
              </a:defRPr>
            </a:pPr>
            <a:r>
              <a:t>&amp;</a:t>
            </a:r>
          </a:p>
          <a:p>
            <a:pPr algn="ctr">
              <a:defRPr sz="2000">
                <a:latin typeface="Calibri"/>
                <a:ea typeface="Calibri"/>
                <a:cs typeface="Calibri"/>
                <a:sym typeface="Calibri"/>
              </a:defRPr>
            </a:pPr>
            <a:r>
              <a:t>Mixing Secret</a:t>
            </a:r>
          </a:p>
        </p:txBody>
      </p:sp>
      <p:sp>
        <p:nvSpPr>
          <p:cNvPr id="988" name="Zt"/>
          <p:cNvSpPr/>
          <p:nvPr/>
        </p:nvSpPr>
        <p:spPr>
          <a:xfrm>
            <a:off x="5274086" y="1901522"/>
            <a:ext cx="373170" cy="497136"/>
          </a:xfrm>
          <a:prstGeom prst="rect">
            <a:avLst/>
          </a:prstGeom>
          <a:solidFill>
            <a:srgbClr val="C9E8A8"/>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p>
            <a:pPr algn="ctr">
              <a:defRPr sz="2000">
                <a:latin typeface="Calibri"/>
                <a:ea typeface="Calibri"/>
                <a:cs typeface="Calibri"/>
                <a:sym typeface="Calibri"/>
              </a:defRPr>
            </a:pPr>
            <a:r>
              <a:t>Z</a:t>
            </a:r>
            <a:r>
              <a:rPr baseline="-5999"/>
              <a:t>t</a:t>
            </a:r>
          </a:p>
        </p:txBody>
      </p:sp>
      <p:sp>
        <p:nvSpPr>
          <p:cNvPr id="989" name="UnetEDModel"/>
          <p:cNvSpPr/>
          <p:nvPr/>
        </p:nvSpPr>
        <p:spPr>
          <a:xfrm>
            <a:off x="3326927" y="1519781"/>
            <a:ext cx="977576" cy="1344763"/>
          </a:xfrm>
          <a:prstGeom prst="roundRect">
            <a:avLst>
              <a:gd name="adj" fmla="val 19487"/>
            </a:avLst>
          </a:prstGeom>
          <a:solidFill>
            <a:srgbClr val="85B8E0"/>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lvl1pPr algn="ctr">
              <a:defRPr sz="2000">
                <a:latin typeface="Calibri"/>
                <a:ea typeface="Calibri"/>
                <a:cs typeface="Calibri"/>
                <a:sym typeface="Calibri"/>
              </a:defRPr>
            </a:lvl1pPr>
          </a:lstStyle>
          <a:p>
            <a:r>
              <a:t>UnetEDModel</a:t>
            </a:r>
          </a:p>
        </p:txBody>
      </p:sp>
      <p:sp>
        <p:nvSpPr>
          <p:cNvPr id="990" name="Arrow"/>
          <p:cNvSpPr/>
          <p:nvPr/>
        </p:nvSpPr>
        <p:spPr>
          <a:xfrm>
            <a:off x="2550358" y="2002665"/>
            <a:ext cx="640411"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991" name="Arrow"/>
          <p:cNvSpPr/>
          <p:nvPr/>
        </p:nvSpPr>
        <p:spPr>
          <a:xfrm>
            <a:off x="4440662" y="2002665"/>
            <a:ext cx="640410"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992" name="Decoder"/>
          <p:cNvSpPr/>
          <p:nvPr/>
        </p:nvSpPr>
        <p:spPr>
          <a:xfrm>
            <a:off x="3183673" y="4098516"/>
            <a:ext cx="1264085" cy="1344763"/>
          </a:xfrm>
          <a:prstGeom prst="roundRect">
            <a:avLst>
              <a:gd name="adj" fmla="val 15070"/>
            </a:avLst>
          </a:prstGeom>
          <a:solidFill>
            <a:srgbClr val="85B8E0"/>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lvl1pPr algn="ctr">
              <a:defRPr sz="2000">
                <a:latin typeface="Calibri"/>
                <a:ea typeface="Calibri"/>
                <a:cs typeface="Calibri"/>
                <a:sym typeface="Calibri"/>
              </a:defRPr>
            </a:lvl1pPr>
          </a:lstStyle>
          <a:p>
            <a:r>
              <a:t>Decoder</a:t>
            </a:r>
          </a:p>
        </p:txBody>
      </p:sp>
      <p:sp>
        <p:nvSpPr>
          <p:cNvPr id="998" name="Connection Line"/>
          <p:cNvSpPr/>
          <p:nvPr/>
        </p:nvSpPr>
        <p:spPr>
          <a:xfrm>
            <a:off x="1991360" y="2404110"/>
            <a:ext cx="3468371" cy="23634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1746"/>
                </a:lnTo>
                <a:lnTo>
                  <a:pt x="21600" y="11746"/>
                </a:lnTo>
                <a:lnTo>
                  <a:pt x="21600" y="0"/>
                </a:lnTo>
              </a:path>
            </a:pathLst>
          </a:custGeom>
          <a:ln w="25400">
            <a:solidFill>
              <a:srgbClr val="000000"/>
            </a:solidFill>
          </a:ln>
          <a:effectLst>
            <a:outerShdw blurRad="38100" dist="20000" dir="5400000" rotWithShape="0">
              <a:srgbClr val="000000">
                <a:alpha val="38000"/>
              </a:srgbClr>
            </a:outerShdw>
          </a:effectLst>
        </p:spPr>
        <p:txBody>
          <a:bodyPr/>
          <a:lstStyle/>
          <a:p>
            <a:endParaRPr/>
          </a:p>
        </p:txBody>
      </p:sp>
      <p:sp>
        <p:nvSpPr>
          <p:cNvPr id="994" name="Line"/>
          <p:cNvSpPr/>
          <p:nvPr/>
        </p:nvSpPr>
        <p:spPr>
          <a:xfrm>
            <a:off x="1994970" y="4770897"/>
            <a:ext cx="990276" cy="1"/>
          </a:xfrm>
          <a:prstGeom prst="line">
            <a:avLst/>
          </a:prstGeom>
          <a:ln w="25400">
            <a:solidFill>
              <a:srgbClr val="000000"/>
            </a:solidFill>
            <a:tailEnd type="triangle"/>
          </a:ln>
          <a:effectLst>
            <a:outerShdw blurRad="38100" dist="20000" dir="5400000" rotWithShape="0">
              <a:srgbClr val="000000">
                <a:alpha val="38000"/>
              </a:srgbClr>
            </a:outerShdw>
          </a:effectLst>
        </p:spPr>
        <p:txBody>
          <a:bodyPr lIns="45719" rIns="45719"/>
          <a:lstStyle/>
          <a:p>
            <a:endParaRPr/>
          </a:p>
        </p:txBody>
      </p:sp>
      <p:pic>
        <p:nvPicPr>
          <p:cNvPr id="995" name="Planing1.png" descr="Planing1.png"/>
          <p:cNvPicPr>
            <a:picLocks noChangeAspect="1"/>
          </p:cNvPicPr>
          <p:nvPr/>
        </p:nvPicPr>
        <p:blipFill>
          <a:blip r:embed="rId3">
            <a:extLst/>
          </a:blip>
          <a:stretch>
            <a:fillRect/>
          </a:stretch>
        </p:blipFill>
        <p:spPr>
          <a:xfrm>
            <a:off x="5316080" y="3960555"/>
            <a:ext cx="2184401" cy="1620684"/>
          </a:xfrm>
          <a:prstGeom prst="rect">
            <a:avLst/>
          </a:prstGeom>
          <a:ln w="12700">
            <a:miter lim="400000"/>
          </a:ln>
        </p:spPr>
      </p:pic>
      <p:sp>
        <p:nvSpPr>
          <p:cNvPr id="996" name="Arrow"/>
          <p:cNvSpPr/>
          <p:nvPr/>
        </p:nvSpPr>
        <p:spPr>
          <a:xfrm>
            <a:off x="4658885" y="4581400"/>
            <a:ext cx="640411"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997" name="Instrument…"/>
          <p:cNvSpPr txBox="1"/>
          <p:nvPr/>
        </p:nvSpPr>
        <p:spPr>
          <a:xfrm>
            <a:off x="5779923" y="3329685"/>
            <a:ext cx="1600732" cy="6673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000"/>
            </a:pPr>
            <a:r>
              <a:t>Instrument </a:t>
            </a:r>
          </a:p>
          <a:p>
            <a:pPr algn="ctr">
              <a:defRPr sz="2000"/>
            </a:pPr>
            <a:r>
              <a:t>Ground Truth</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Latent Analysis"/>
          <p:cNvSpPr txBox="1">
            <a:spLocks noGrp="1"/>
          </p:cNvSpPr>
          <p:nvPr>
            <p:ph type="title"/>
          </p:nvPr>
        </p:nvSpPr>
        <p:spPr>
          <a:prstGeom prst="rect">
            <a:avLst/>
          </a:prstGeom>
        </p:spPr>
        <p:txBody>
          <a:bodyPr/>
          <a:lstStyle/>
          <a:p>
            <a:r>
              <a:t>Latent Analysis</a:t>
            </a:r>
          </a:p>
        </p:txBody>
      </p:sp>
      <p:sp>
        <p:nvSpPr>
          <p:cNvPr id="1003" name="All the setting like testing and training set split and evaluation metrics are the same as the previous tasks on instrument activity detection…"/>
          <p:cNvSpPr txBox="1">
            <a:spLocks noGrp="1"/>
          </p:cNvSpPr>
          <p:nvPr>
            <p:ph type="body" idx="1"/>
          </p:nvPr>
        </p:nvSpPr>
        <p:spPr>
          <a:xfrm>
            <a:off x="395288" y="1129181"/>
            <a:ext cx="8353426" cy="3145962"/>
          </a:xfrm>
          <a:prstGeom prst="rect">
            <a:avLst/>
          </a:prstGeom>
        </p:spPr>
        <p:txBody>
          <a:bodyPr>
            <a:normAutofit lnSpcReduction="10000"/>
          </a:bodyPr>
          <a:lstStyle/>
          <a:p>
            <a:pPr marL="352043" indent="-332486" defTabSz="704087">
              <a:spcBef>
                <a:spcPts val="400"/>
              </a:spcBef>
              <a:buSzPts val="2400"/>
              <a:defRPr sz="2464"/>
            </a:pPr>
            <a:r>
              <a:t>All the setting like testing and training set split and evaluation metrics are the same as the previous tasks on instrument activity detection</a:t>
            </a:r>
          </a:p>
          <a:p>
            <a:pPr marL="352043" indent="-332486" defTabSz="704087">
              <a:spcBef>
                <a:spcPts val="400"/>
              </a:spcBef>
              <a:buSzPts val="2400"/>
              <a:defRPr sz="2464"/>
            </a:pPr>
            <a:r>
              <a:t>From the table we can see that using our latent vector as the input feature can get the highest score on five instruments recognitions.</a:t>
            </a:r>
          </a:p>
          <a:p>
            <a:pPr marL="352043" indent="-332486" defTabSz="704087">
              <a:spcBef>
                <a:spcPts val="400"/>
              </a:spcBef>
              <a:buSzPts val="2400"/>
              <a:defRPr sz="2464"/>
            </a:pPr>
            <a:r>
              <a:t>Note that our model is trained on synthesized data while the task is evaluated on real-world audio</a:t>
            </a:r>
          </a:p>
        </p:txBody>
      </p:sp>
      <p:pic>
        <p:nvPicPr>
          <p:cNvPr id="1004" name="Screen Shot 2019-07-28 at 8.38.17 PM.png" descr="Screen Shot 2019-07-28 at 8.38.17 PM.png"/>
          <p:cNvPicPr>
            <a:picLocks noChangeAspect="1"/>
          </p:cNvPicPr>
          <p:nvPr/>
        </p:nvPicPr>
        <p:blipFill>
          <a:blip r:embed="rId2">
            <a:extLst/>
          </a:blip>
          <a:stretch>
            <a:fillRect/>
          </a:stretch>
        </p:blipFill>
        <p:spPr>
          <a:xfrm>
            <a:off x="222884" y="4521592"/>
            <a:ext cx="8698232" cy="1455347"/>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 name="Conclusion"/>
          <p:cNvSpPr txBox="1">
            <a:spLocks noGrp="1"/>
          </p:cNvSpPr>
          <p:nvPr>
            <p:ph type="title"/>
          </p:nvPr>
        </p:nvSpPr>
        <p:spPr>
          <a:prstGeom prst="rect">
            <a:avLst/>
          </a:prstGeom>
        </p:spPr>
        <p:txBody>
          <a:bodyPr/>
          <a:lstStyle/>
          <a:p>
            <a:r>
              <a:t>Conclusion</a:t>
            </a:r>
          </a:p>
        </p:txBody>
      </p:sp>
      <p:sp>
        <p:nvSpPr>
          <p:cNvPr id="1007" name="Propose two disentangled models for learning content invariant feature…"/>
          <p:cNvSpPr txBox="1">
            <a:spLocks noGrp="1"/>
          </p:cNvSpPr>
          <p:nvPr>
            <p:ph type="body" idx="1"/>
          </p:nvPr>
        </p:nvSpPr>
        <p:spPr>
          <a:prstGeom prst="rect">
            <a:avLst/>
          </a:prstGeom>
        </p:spPr>
        <p:txBody>
          <a:bodyPr/>
          <a:lstStyle/>
          <a:p>
            <a:r>
              <a:t>Propose two disentangled models for learning content invariant feature</a:t>
            </a:r>
          </a:p>
          <a:p>
            <a:r>
              <a:t>By replacing the feature, we can realize music rearrangement</a:t>
            </a:r>
          </a:p>
          <a:p>
            <a:r>
              <a:t>The invariant feature can also be used for instrument activity detection, or in the future, other task</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1] Dong, Hao-Wen, et al. &quot;MuseGAN: Multi-track sequential generative adversarial networks for symbolic music generation and accompaniment.&quot; Thirty-Second AAAI Conference on Artificial Intelligence. 2018.…"/>
          <p:cNvSpPr txBox="1">
            <a:spLocks noGrp="1"/>
          </p:cNvSpPr>
          <p:nvPr>
            <p:ph type="body" idx="1"/>
          </p:nvPr>
        </p:nvSpPr>
        <p:spPr>
          <a:xfrm>
            <a:off x="395288" y="349305"/>
            <a:ext cx="8353426" cy="5627633"/>
          </a:xfrm>
          <a:prstGeom prst="rect">
            <a:avLst/>
          </a:prstGeom>
        </p:spPr>
        <p:txBody>
          <a:bodyPr>
            <a:normAutofit lnSpcReduction="10000"/>
          </a:bodyPr>
          <a:lstStyle/>
          <a:p>
            <a:pPr marL="0" indent="0" defTabSz="548640">
              <a:spcBef>
                <a:spcPts val="300"/>
              </a:spcBef>
              <a:buClrTx/>
              <a:buSzTx/>
              <a:buFontTx/>
              <a:buNone/>
              <a:defRPr sz="1920"/>
            </a:pPr>
            <a:r>
              <a:t>[1] Dong, Hao-Wen, et al. "MuseGAN: Multi-track sequential generative adversarial networks for symbolic music generation and accompaniment." Thirty-Second AAAI Conference on Artificial Intelligence. 2018.</a:t>
            </a:r>
          </a:p>
          <a:p>
            <a:pPr marL="0" indent="0" defTabSz="548640">
              <a:spcBef>
                <a:spcPts val="300"/>
              </a:spcBef>
              <a:buClrTx/>
              <a:buSzTx/>
              <a:buFontTx/>
              <a:buNone/>
              <a:defRPr sz="1920"/>
            </a:pPr>
            <a:r>
              <a:t>[2] Yang, Li-Chia, Szu-Yu Chou, and Yi-Hsuan Yang. "MidiNet: A convolutional generative adversarial network for symbolic-domain music generation." arXiv preprint arXiv:1703.10847 (2017).</a:t>
            </a:r>
          </a:p>
          <a:p>
            <a:pPr marL="0" indent="0" defTabSz="548640">
              <a:spcBef>
                <a:spcPts val="300"/>
              </a:spcBef>
              <a:buClrTx/>
              <a:buSzTx/>
              <a:buFontTx/>
              <a:buNone/>
              <a:defRPr sz="1920"/>
            </a:pPr>
            <a:r>
              <a:t>[3] Medeot, Gabriele, et al. "StructureNet: Inducing Structure in Generated Melodies." ISMIR. 2018.</a:t>
            </a:r>
          </a:p>
          <a:p>
            <a:pPr marL="0" indent="0" defTabSz="548640">
              <a:spcBef>
                <a:spcPts val="300"/>
              </a:spcBef>
              <a:buClrTx/>
              <a:buSzTx/>
              <a:buFontTx/>
              <a:buNone/>
              <a:defRPr sz="1920"/>
            </a:pPr>
            <a:r>
              <a:t>[4] Colombo, Florian, Johanni Brea, and Wulfram Gerstner. "Learning to Generate Music with BachProp." arXiv preprint arXiv:1812.06669 (2018).</a:t>
            </a:r>
          </a:p>
          <a:p>
            <a:pPr marL="0" indent="0" defTabSz="548640">
              <a:spcBef>
                <a:spcPts val="300"/>
              </a:spcBef>
              <a:buClrTx/>
              <a:buSzTx/>
              <a:buFontTx/>
              <a:buNone/>
              <a:defRPr sz="1920"/>
            </a:pPr>
            <a:r>
              <a:t>[5] Brunner, Gino, et al. "Symbolic music genre transfer with cyclegan." 2018 IEEE 30th International Conference on Tools with Artificial Intelligence (ICTAI). IEEE, 2018.</a:t>
            </a:r>
          </a:p>
          <a:p>
            <a:pPr marL="0" indent="0" defTabSz="548640">
              <a:spcBef>
                <a:spcPts val="300"/>
              </a:spcBef>
              <a:buClrTx/>
              <a:buSzTx/>
              <a:buFontTx/>
              <a:buNone/>
              <a:defRPr sz="1920"/>
            </a:pPr>
            <a:r>
              <a:t>[6] Chen, Zhiqian, et al. "Learning to fuse music genres with generative adversarial dual learning." 2017 IEEE International Conference on Data Mining (ICDM). IEEE, 2017.</a:t>
            </a:r>
          </a:p>
          <a:p>
            <a:pPr marL="0" indent="0" defTabSz="548640">
              <a:spcBef>
                <a:spcPts val="300"/>
              </a:spcBef>
              <a:buClrTx/>
              <a:buSzTx/>
              <a:buFontTx/>
              <a:buNone/>
              <a:defRPr sz="1920"/>
            </a:pPr>
            <a:r>
              <a:t>[7] Lu, Chien-Yu, et al. "Play as You Like: Timbre-enhanced Multi-modal Music Style Transfer." arXiv preprint arXiv:1811.12214 (2018).</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Thank you! Question?"/>
          <p:cNvSpPr txBox="1">
            <a:spLocks noGrp="1"/>
          </p:cNvSpPr>
          <p:nvPr>
            <p:ph type="title"/>
          </p:nvPr>
        </p:nvSpPr>
        <p:spPr>
          <a:xfrm>
            <a:off x="395536" y="188912"/>
            <a:ext cx="8352929" cy="5864485"/>
          </a:xfrm>
          <a:prstGeom prst="rect">
            <a:avLst/>
          </a:prstGeom>
        </p:spPr>
        <p:txBody>
          <a:bodyPr/>
          <a:lstStyle/>
          <a:p>
            <a:pPr algn="ctr"/>
            <a:r>
              <a:t>Thank you!</a:t>
            </a:r>
            <a:br/>
            <a:r>
              <a:t>Question?</a:t>
            </a:r>
          </a:p>
        </p:txBody>
      </p:sp>
      <p:sp>
        <p:nvSpPr>
          <p:cNvPr id="1014" name="Yun-Ning (Amy) Hung…"/>
          <p:cNvSpPr txBox="1"/>
          <p:nvPr/>
        </p:nvSpPr>
        <p:spPr>
          <a:xfrm>
            <a:off x="2710055" y="4070984"/>
            <a:ext cx="3723889" cy="1082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800">
                <a:latin typeface="Calibri"/>
                <a:ea typeface="Calibri"/>
                <a:cs typeface="Calibri"/>
                <a:sym typeface="Calibri"/>
              </a:defRPr>
            </a:pPr>
            <a:r>
              <a:t>Yun-Ning (Amy) Hung</a:t>
            </a:r>
            <a:endParaRPr sz="800"/>
          </a:p>
          <a:p>
            <a:pPr algn="ctr">
              <a:defRPr sz="2000">
                <a:latin typeface="Calibri"/>
                <a:ea typeface="Calibri"/>
                <a:cs typeface="Calibri"/>
                <a:sym typeface="Calibri"/>
              </a:defRPr>
            </a:pPr>
            <a:r>
              <a:t>http://mac.citi.sinica.edu.tw/</a:t>
            </a:r>
          </a:p>
          <a:p>
            <a:pPr algn="ctr">
              <a:defRPr sz="2000">
                <a:latin typeface="Calibri"/>
                <a:ea typeface="Calibri"/>
                <a:cs typeface="Calibri"/>
                <a:sym typeface="Calibri"/>
              </a:defRPr>
            </a:pPr>
            <a:r>
              <a:t>biboamy@iis.sinica.edu.tw</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Question?"/>
          <p:cNvSpPr txBox="1">
            <a:spLocks noGrp="1"/>
          </p:cNvSpPr>
          <p:nvPr>
            <p:ph type="title"/>
          </p:nvPr>
        </p:nvSpPr>
        <p:spPr>
          <a:prstGeom prst="rect">
            <a:avLst/>
          </a:prstGeom>
        </p:spPr>
        <p:txBody>
          <a:bodyPr/>
          <a:lstStyle/>
          <a:p>
            <a:r>
              <a:t>Question?</a:t>
            </a:r>
          </a:p>
        </p:txBody>
      </p:sp>
      <p:sp>
        <p:nvSpPr>
          <p:cNvPr id="1017" name="Why the input is audio not MIDI2MIDI"/>
          <p:cNvSpPr txBox="1">
            <a:spLocks noGrp="1"/>
          </p:cNvSpPr>
          <p:nvPr>
            <p:ph type="body" idx="1"/>
          </p:nvPr>
        </p:nvSpPr>
        <p:spPr>
          <a:prstGeom prst="rect">
            <a:avLst/>
          </a:prstGeom>
        </p:spPr>
        <p:txBody>
          <a:bodyPr/>
          <a:lstStyle/>
          <a:p>
            <a:r>
              <a:t>Why the input is audio not MIDI2MIDI</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Music Generation"/>
          <p:cNvSpPr txBox="1">
            <a:spLocks noGrp="1"/>
          </p:cNvSpPr>
          <p:nvPr>
            <p:ph type="title"/>
          </p:nvPr>
        </p:nvSpPr>
        <p:spPr>
          <a:prstGeom prst="rect">
            <a:avLst/>
          </a:prstGeom>
        </p:spPr>
        <p:txBody>
          <a:bodyPr/>
          <a:lstStyle/>
          <a:p>
            <a:r>
              <a:t>Music Generation</a:t>
            </a:r>
          </a:p>
        </p:txBody>
      </p:sp>
      <p:sp>
        <p:nvSpPr>
          <p:cNvPr id="675" name="Music Generation"/>
          <p:cNvSpPr/>
          <p:nvPr/>
        </p:nvSpPr>
        <p:spPr>
          <a:xfrm>
            <a:off x="3747615" y="1281112"/>
            <a:ext cx="1566221" cy="807020"/>
          </a:xfrm>
          <a:prstGeom prst="roundRect">
            <a:avLst>
              <a:gd name="adj" fmla="val 23605"/>
            </a:avLst>
          </a:prstGeom>
          <a:solidFill>
            <a:srgbClr val="85B8E0"/>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lvl1pPr algn="ctr">
              <a:defRPr sz="2000">
                <a:latin typeface="Calibri"/>
                <a:ea typeface="Calibri"/>
                <a:cs typeface="Calibri"/>
                <a:sym typeface="Calibri"/>
              </a:defRPr>
            </a:lvl1pPr>
          </a:lstStyle>
          <a:p>
            <a:r>
              <a:t>Music Generation</a:t>
            </a:r>
          </a:p>
        </p:txBody>
      </p:sp>
      <p:sp>
        <p:nvSpPr>
          <p:cNvPr id="676" name="Style…"/>
          <p:cNvSpPr/>
          <p:nvPr/>
        </p:nvSpPr>
        <p:spPr>
          <a:xfrm>
            <a:off x="5846290" y="2644173"/>
            <a:ext cx="1566221" cy="807019"/>
          </a:xfrm>
          <a:prstGeom prst="roundRect">
            <a:avLst>
              <a:gd name="adj" fmla="val 23605"/>
            </a:avLst>
          </a:prstGeom>
          <a:solidFill>
            <a:srgbClr val="85B8E0"/>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p>
            <a:pPr algn="ctr">
              <a:defRPr sz="2000">
                <a:latin typeface="Calibri"/>
                <a:ea typeface="Calibri"/>
                <a:cs typeface="Calibri"/>
                <a:sym typeface="Calibri"/>
              </a:defRPr>
            </a:pPr>
            <a:r>
              <a:t>Style </a:t>
            </a:r>
          </a:p>
          <a:p>
            <a:pPr algn="ctr">
              <a:defRPr sz="2000">
                <a:latin typeface="Calibri"/>
                <a:ea typeface="Calibri"/>
                <a:cs typeface="Calibri"/>
                <a:sym typeface="Calibri"/>
              </a:defRPr>
            </a:pPr>
            <a:r>
              <a:t>Transfer</a:t>
            </a:r>
          </a:p>
        </p:txBody>
      </p:sp>
      <p:sp>
        <p:nvSpPr>
          <p:cNvPr id="677" name="Arrow"/>
          <p:cNvSpPr/>
          <p:nvPr/>
        </p:nvSpPr>
        <p:spPr>
          <a:xfrm rot="1984867">
            <a:off x="5418557" y="2078592"/>
            <a:ext cx="648914"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678" name="Arrow"/>
          <p:cNvSpPr/>
          <p:nvPr/>
        </p:nvSpPr>
        <p:spPr>
          <a:xfrm rot="8560693">
            <a:off x="3043783" y="2086345"/>
            <a:ext cx="602466"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grpSp>
        <p:nvGrpSpPr>
          <p:cNvPr id="681" name="Group"/>
          <p:cNvGrpSpPr/>
          <p:nvPr/>
        </p:nvGrpSpPr>
        <p:grpSpPr>
          <a:xfrm>
            <a:off x="4255311" y="4884102"/>
            <a:ext cx="1473351" cy="679050"/>
            <a:chOff x="0" y="0"/>
            <a:chExt cx="1473349" cy="679048"/>
          </a:xfrm>
        </p:grpSpPr>
        <p:sp>
          <p:nvSpPr>
            <p:cNvPr id="679" name="Oval"/>
            <p:cNvSpPr/>
            <p:nvPr/>
          </p:nvSpPr>
          <p:spPr>
            <a:xfrm>
              <a:off x="0" y="-1"/>
              <a:ext cx="1473350" cy="679050"/>
            </a:xfrm>
            <a:prstGeom prst="ellipse">
              <a:avLst/>
            </a:prstGeom>
            <a:solidFill>
              <a:srgbClr val="FFC000">
                <a:alpha val="69803"/>
              </a:srgbClr>
            </a:solidFill>
            <a:ln w="9525" cap="flat">
              <a:solidFill>
                <a:srgbClr val="000000"/>
              </a:solidFill>
              <a:prstDash val="solid"/>
              <a:round/>
            </a:ln>
            <a:effectLst/>
          </p:spPr>
          <p:txBody>
            <a:bodyPr wrap="square" lIns="45719" tIns="45719" rIns="45719" bIns="45719" numCol="1" anchor="ctr">
              <a:noAutofit/>
            </a:bodyPr>
            <a:lstStyle/>
            <a:p>
              <a:pPr algn="ctr">
                <a:defRPr b="1">
                  <a:latin typeface="Calibri"/>
                  <a:ea typeface="Calibri"/>
                  <a:cs typeface="Calibri"/>
                  <a:sym typeface="Calibri"/>
                </a:defRPr>
              </a:pPr>
              <a:endParaRPr/>
            </a:p>
          </p:txBody>
        </p:sp>
        <p:sp>
          <p:nvSpPr>
            <p:cNvPr id="680" name="Genre"/>
            <p:cNvSpPr txBox="1"/>
            <p:nvPr/>
          </p:nvSpPr>
          <p:spPr>
            <a:xfrm>
              <a:off x="215767" y="170740"/>
              <a:ext cx="1041816" cy="3375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2000">
                  <a:latin typeface="Calibri"/>
                  <a:ea typeface="Calibri"/>
                  <a:cs typeface="Calibri"/>
                  <a:sym typeface="Calibri"/>
                </a:defRPr>
              </a:lvl1pPr>
            </a:lstStyle>
            <a:p>
              <a:r>
                <a:t>Genre</a:t>
              </a:r>
            </a:p>
          </p:txBody>
        </p:sp>
      </p:grpSp>
      <p:grpSp>
        <p:nvGrpSpPr>
          <p:cNvPr id="684" name="Group"/>
          <p:cNvGrpSpPr/>
          <p:nvPr/>
        </p:nvGrpSpPr>
        <p:grpSpPr>
          <a:xfrm>
            <a:off x="7530138" y="4884102"/>
            <a:ext cx="1473351" cy="679050"/>
            <a:chOff x="0" y="0"/>
            <a:chExt cx="1473349" cy="679048"/>
          </a:xfrm>
        </p:grpSpPr>
        <p:sp>
          <p:nvSpPr>
            <p:cNvPr id="682" name="Oval"/>
            <p:cNvSpPr/>
            <p:nvPr/>
          </p:nvSpPr>
          <p:spPr>
            <a:xfrm>
              <a:off x="0" y="-1"/>
              <a:ext cx="1473350" cy="679050"/>
            </a:xfrm>
            <a:prstGeom prst="ellipse">
              <a:avLst/>
            </a:prstGeom>
            <a:solidFill>
              <a:srgbClr val="FFC000">
                <a:alpha val="69803"/>
              </a:srgbClr>
            </a:solidFill>
            <a:ln w="9525" cap="flat">
              <a:solidFill>
                <a:srgbClr val="000000"/>
              </a:solidFill>
              <a:prstDash val="solid"/>
              <a:round/>
            </a:ln>
            <a:effectLst/>
          </p:spPr>
          <p:txBody>
            <a:bodyPr wrap="square" lIns="45719" tIns="45719" rIns="45719" bIns="45719" numCol="1" anchor="ctr">
              <a:noAutofit/>
            </a:bodyPr>
            <a:lstStyle/>
            <a:p>
              <a:pPr algn="ctr">
                <a:defRPr b="1">
                  <a:latin typeface="Calibri"/>
                  <a:ea typeface="Calibri"/>
                  <a:cs typeface="Calibri"/>
                  <a:sym typeface="Calibri"/>
                </a:defRPr>
              </a:pPr>
              <a:endParaRPr/>
            </a:p>
          </p:txBody>
        </p:sp>
        <p:sp>
          <p:nvSpPr>
            <p:cNvPr id="683" name="Instrument"/>
            <p:cNvSpPr txBox="1"/>
            <p:nvPr/>
          </p:nvSpPr>
          <p:spPr>
            <a:xfrm>
              <a:off x="39897" y="128011"/>
              <a:ext cx="1404875" cy="4230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800">
                  <a:latin typeface="Calibri"/>
                  <a:ea typeface="Calibri"/>
                  <a:cs typeface="Calibri"/>
                  <a:sym typeface="Calibri"/>
                </a:defRPr>
              </a:lvl1pPr>
            </a:lstStyle>
            <a:p>
              <a:r>
                <a:t>Instrument</a:t>
              </a:r>
            </a:p>
          </p:txBody>
        </p:sp>
      </p:grpSp>
      <p:grpSp>
        <p:nvGrpSpPr>
          <p:cNvPr id="687" name="Group"/>
          <p:cNvGrpSpPr/>
          <p:nvPr/>
        </p:nvGrpSpPr>
        <p:grpSpPr>
          <a:xfrm>
            <a:off x="5892725" y="4884102"/>
            <a:ext cx="1473351" cy="679050"/>
            <a:chOff x="0" y="0"/>
            <a:chExt cx="1473349" cy="679048"/>
          </a:xfrm>
        </p:grpSpPr>
        <p:sp>
          <p:nvSpPr>
            <p:cNvPr id="685" name="Oval"/>
            <p:cNvSpPr/>
            <p:nvPr/>
          </p:nvSpPr>
          <p:spPr>
            <a:xfrm>
              <a:off x="0" y="-1"/>
              <a:ext cx="1473350" cy="679050"/>
            </a:xfrm>
            <a:prstGeom prst="ellipse">
              <a:avLst/>
            </a:prstGeom>
            <a:solidFill>
              <a:srgbClr val="FFC000">
                <a:alpha val="69803"/>
              </a:srgbClr>
            </a:solidFill>
            <a:ln w="9525" cap="flat">
              <a:solidFill>
                <a:srgbClr val="000000"/>
              </a:solidFill>
              <a:prstDash val="solid"/>
              <a:round/>
            </a:ln>
            <a:effectLst/>
          </p:spPr>
          <p:txBody>
            <a:bodyPr wrap="square" lIns="45719" tIns="45719" rIns="45719" bIns="45719" numCol="1" anchor="ctr">
              <a:noAutofit/>
            </a:bodyPr>
            <a:lstStyle/>
            <a:p>
              <a:pPr algn="ctr">
                <a:defRPr b="1">
                  <a:latin typeface="Calibri"/>
                  <a:ea typeface="Calibri"/>
                  <a:cs typeface="Calibri"/>
                  <a:sym typeface="Calibri"/>
                </a:defRPr>
              </a:pPr>
              <a:endParaRPr/>
            </a:p>
          </p:txBody>
        </p:sp>
        <p:sp>
          <p:nvSpPr>
            <p:cNvPr id="686" name="Harmonization"/>
            <p:cNvSpPr txBox="1"/>
            <p:nvPr/>
          </p:nvSpPr>
          <p:spPr>
            <a:xfrm>
              <a:off x="17829" y="128011"/>
              <a:ext cx="1437692" cy="4230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1600">
                  <a:latin typeface="Calibri"/>
                  <a:ea typeface="Calibri"/>
                  <a:cs typeface="Calibri"/>
                  <a:sym typeface="Calibri"/>
                </a:defRPr>
              </a:lvl1pPr>
            </a:lstStyle>
            <a:p>
              <a:r>
                <a:t>Harmonization</a:t>
              </a:r>
            </a:p>
          </p:txBody>
        </p:sp>
      </p:grpSp>
      <p:sp>
        <p:nvSpPr>
          <p:cNvPr id="688" name="Arrow"/>
          <p:cNvSpPr/>
          <p:nvPr/>
        </p:nvSpPr>
        <p:spPr>
          <a:xfrm rot="5400000">
            <a:off x="6324794" y="3133849"/>
            <a:ext cx="609213" cy="1505745"/>
          </a:xfrm>
          <a:prstGeom prst="rightArrow">
            <a:avLst>
              <a:gd name="adj1" fmla="val 33636"/>
              <a:gd name="adj2" fmla="val 58761"/>
            </a:avLst>
          </a:prstGeom>
          <a:solidFill>
            <a:srgbClr val="0070C0"/>
          </a:solidFill>
          <a:ln w="12700">
            <a:miter lim="400000"/>
          </a:ln>
        </p:spPr>
        <p:txBody>
          <a:bodyPr lIns="45719" rIns="45719" anchor="ctr"/>
          <a:lstStyle/>
          <a:p>
            <a:endParaRPr/>
          </a:p>
        </p:txBody>
      </p:sp>
      <p:sp>
        <p:nvSpPr>
          <p:cNvPr id="689" name="Rearrangement"/>
          <p:cNvSpPr txBox="1"/>
          <p:nvPr/>
        </p:nvSpPr>
        <p:spPr>
          <a:xfrm>
            <a:off x="5647983" y="4345202"/>
            <a:ext cx="1962834" cy="385027"/>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algn="ctr">
              <a:defRPr sz="2000">
                <a:latin typeface="Calibri"/>
                <a:ea typeface="Calibri"/>
                <a:cs typeface="Calibri"/>
                <a:sym typeface="Calibri"/>
              </a:defRPr>
            </a:lvl1pPr>
          </a:lstStyle>
          <a:p>
            <a:r>
              <a:t>Rearrangement</a:t>
            </a:r>
          </a:p>
        </p:txBody>
      </p:sp>
      <p:pic>
        <p:nvPicPr>
          <p:cNvPr id="690" name="HAPPY_BIRTHDAY_TANGO_VARIATION.mp3" descr="HAPPY_BIRTHDAY_TANGO_VARIATION.mp3"/>
          <p:cNvPicPr>
            <a:picLocks/>
          </p:cNvPicPr>
          <p:nvPr>
            <a:audioFile r:link="rId2"/>
            <p:extLst>
              <p:ext uri="{DAA4B4D4-6D71-4841-9C94-3DE7FCFB9230}">
                <p14:media xmlns:p14="http://schemas.microsoft.com/office/powerpoint/2010/main" r:embed="rId1"/>
              </p:ext>
            </p:extLst>
          </p:nvPr>
        </p:nvPicPr>
        <p:blipFill>
          <a:blip r:embed="rId9">
            <a:extLst/>
          </a:blip>
          <a:stretch>
            <a:fillRect/>
          </a:stretch>
        </p:blipFill>
        <p:spPr>
          <a:xfrm>
            <a:off x="1280159" y="4727575"/>
            <a:ext cx="571501" cy="571501"/>
          </a:xfrm>
          <a:prstGeom prst="rect">
            <a:avLst/>
          </a:prstGeom>
          <a:ln w="12700">
            <a:miter lim="400000"/>
          </a:ln>
        </p:spPr>
      </p:pic>
      <p:pic>
        <p:nvPicPr>
          <p:cNvPr id="691" name="Happy_Birthday_Variations.mp3" descr="Happy_Birthday_Variations.mp3"/>
          <p:cNvPicPr>
            <a:picLocks/>
          </p:cNvPicPr>
          <p:nvPr>
            <a:audioFile r:link="rId4"/>
            <p:extLst>
              <p:ext uri="{DAA4B4D4-6D71-4841-9C94-3DE7FCFB9230}">
                <p14:media xmlns:p14="http://schemas.microsoft.com/office/powerpoint/2010/main" r:embed="rId3"/>
              </p:ext>
            </p:extLst>
          </p:nvPr>
        </p:nvPicPr>
        <p:blipFill>
          <a:blip r:embed="rId9">
            <a:extLst/>
          </a:blip>
          <a:stretch>
            <a:fillRect/>
          </a:stretch>
        </p:blipFill>
        <p:spPr>
          <a:xfrm>
            <a:off x="155575" y="4258944"/>
            <a:ext cx="571500" cy="571501"/>
          </a:xfrm>
          <a:prstGeom prst="rect">
            <a:avLst/>
          </a:prstGeom>
          <a:ln w="12700">
            <a:miter lim="400000"/>
          </a:ln>
        </p:spPr>
      </p:pic>
      <p:pic>
        <p:nvPicPr>
          <p:cNvPr id="692" name="score.mp3" descr="score.mp3"/>
          <p:cNvPicPr>
            <a:picLocks/>
          </p:cNvPicPr>
          <p:nvPr>
            <a:audioFile r:link="rId6"/>
            <p:extLst>
              <p:ext uri="{DAA4B4D4-6D71-4841-9C94-3DE7FCFB9230}">
                <p14:media xmlns:p14="http://schemas.microsoft.com/office/powerpoint/2010/main" r:embed="rId5"/>
              </p:ext>
            </p:extLst>
          </p:nvPr>
        </p:nvPicPr>
        <p:blipFill>
          <a:blip r:embed="rId9">
            <a:extLst/>
          </a:blip>
          <a:stretch>
            <a:fillRect/>
          </a:stretch>
        </p:blipFill>
        <p:spPr>
          <a:xfrm>
            <a:off x="2391409" y="4283075"/>
            <a:ext cx="571501" cy="571501"/>
          </a:xfrm>
          <a:prstGeom prst="rect">
            <a:avLst/>
          </a:prstGeom>
          <a:ln w="12700">
            <a:miter lim="400000"/>
          </a:ln>
        </p:spPr>
      </p:pic>
      <p:sp>
        <p:nvSpPr>
          <p:cNvPr id="693" name="https://www.youtube.com/watch?v=buXqNqBFd6E"/>
          <p:cNvSpPr txBox="1"/>
          <p:nvPr/>
        </p:nvSpPr>
        <p:spPr>
          <a:xfrm>
            <a:off x="324209" y="5910645"/>
            <a:ext cx="4072172"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solidFill>
                  <a:srgbClr val="009999"/>
                </a:solidFill>
                <a:uFill>
                  <a:solidFill>
                    <a:srgbClr val="009999"/>
                  </a:solidFill>
                </a:uFill>
                <a:hlinkClick r:id="rId10"/>
              </a:defRPr>
            </a:lvl1pPr>
          </a:lstStyle>
          <a:p>
            <a:pPr>
              <a:defRPr u="none">
                <a:solidFill>
                  <a:srgbClr val="000000"/>
                </a:solidFill>
                <a:uFillTx/>
              </a:defRPr>
            </a:pPr>
            <a:r>
              <a:rPr u="sng">
                <a:solidFill>
                  <a:srgbClr val="009999"/>
                </a:solidFill>
                <a:uFill>
                  <a:solidFill>
                    <a:srgbClr val="009999"/>
                  </a:solidFill>
                </a:uFill>
                <a:hlinkClick r:id="rId10"/>
              </a:rPr>
              <a:t>https://www.youtube.com/watch?v=buXqNqBFd6E</a:t>
            </a:r>
          </a:p>
        </p:txBody>
      </p:sp>
      <p:sp>
        <p:nvSpPr>
          <p:cNvPr id="694" name="Generate from scratch"/>
          <p:cNvSpPr/>
          <p:nvPr/>
        </p:nvSpPr>
        <p:spPr>
          <a:xfrm>
            <a:off x="1731490" y="2644173"/>
            <a:ext cx="1739886" cy="807019"/>
          </a:xfrm>
          <a:prstGeom prst="roundRect">
            <a:avLst>
              <a:gd name="adj" fmla="val 23605"/>
            </a:avLst>
          </a:prstGeom>
          <a:solidFill>
            <a:srgbClr val="85B8E0"/>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lvl1pPr algn="ctr">
              <a:defRPr sz="2000">
                <a:latin typeface="Calibri"/>
                <a:ea typeface="Calibri"/>
                <a:cs typeface="Calibri"/>
                <a:sym typeface="Calibri"/>
              </a:defRPr>
            </a:lvl1pPr>
          </a:lstStyle>
          <a:p>
            <a:r>
              <a:t>Generate from scratch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9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9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6716735" fill="hold"/>
                                        <p:tgtEl>
                                          <p:spTgt spid="69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5" fill="hold" display="0">
                  <p:stCondLst>
                    <p:cond delay="indefinite"/>
                  </p:stCondLst>
                </p:cTn>
                <p:tgtEl>
                  <p:spTgt spid="691"/>
                </p:tgtEl>
              </p:cMediaNode>
            </p:audio>
            <p:audio>
              <p:cMediaNode vol="100000" showWhenStopped="0">
                <p:cTn id="16" fill="hold" display="0">
                  <p:stCondLst>
                    <p:cond delay="indefinite"/>
                  </p:stCondLst>
                </p:cTn>
                <p:tgtEl>
                  <p:spTgt spid="692"/>
                </p:tgtEl>
              </p:cMediaNode>
            </p:audio>
            <p:audio>
              <p:cMediaNode vol="100000" showWhenStopped="0">
                <p:cTn id="17" fill="hold" display="0">
                  <p:stCondLst>
                    <p:cond delay="indefinite"/>
                  </p:stCondLst>
                </p:cTn>
                <p:tgtEl>
                  <p:spTgt spid="69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Music Generation"/>
          <p:cNvSpPr txBox="1">
            <a:spLocks noGrp="1"/>
          </p:cNvSpPr>
          <p:nvPr>
            <p:ph type="title"/>
          </p:nvPr>
        </p:nvSpPr>
        <p:spPr>
          <a:prstGeom prst="rect">
            <a:avLst/>
          </a:prstGeom>
        </p:spPr>
        <p:txBody>
          <a:bodyPr/>
          <a:lstStyle/>
          <a:p>
            <a:r>
              <a:t>Music Generation</a:t>
            </a:r>
          </a:p>
        </p:txBody>
      </p:sp>
      <p:sp>
        <p:nvSpPr>
          <p:cNvPr id="699" name="Music Generation"/>
          <p:cNvSpPr/>
          <p:nvPr/>
        </p:nvSpPr>
        <p:spPr>
          <a:xfrm>
            <a:off x="3747615" y="1281112"/>
            <a:ext cx="1566221" cy="807020"/>
          </a:xfrm>
          <a:prstGeom prst="roundRect">
            <a:avLst>
              <a:gd name="adj" fmla="val 23605"/>
            </a:avLst>
          </a:prstGeom>
          <a:solidFill>
            <a:srgbClr val="85B8E0"/>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lvl1pPr algn="ctr">
              <a:defRPr sz="2000">
                <a:latin typeface="Calibri"/>
                <a:ea typeface="Calibri"/>
                <a:cs typeface="Calibri"/>
                <a:sym typeface="Calibri"/>
              </a:defRPr>
            </a:lvl1pPr>
          </a:lstStyle>
          <a:p>
            <a:r>
              <a:t>Music Generation</a:t>
            </a:r>
          </a:p>
        </p:txBody>
      </p:sp>
      <p:sp>
        <p:nvSpPr>
          <p:cNvPr id="700" name="Generate from scratch"/>
          <p:cNvSpPr/>
          <p:nvPr/>
        </p:nvSpPr>
        <p:spPr>
          <a:xfrm>
            <a:off x="1731490" y="2644173"/>
            <a:ext cx="1566221" cy="807019"/>
          </a:xfrm>
          <a:prstGeom prst="roundRect">
            <a:avLst>
              <a:gd name="adj" fmla="val 23605"/>
            </a:avLst>
          </a:prstGeom>
          <a:solidFill>
            <a:srgbClr val="85B8E0"/>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lvl1pPr algn="ctr">
              <a:defRPr sz="2000">
                <a:latin typeface="Calibri"/>
                <a:ea typeface="Calibri"/>
                <a:cs typeface="Calibri"/>
                <a:sym typeface="Calibri"/>
              </a:defRPr>
            </a:lvl1pPr>
          </a:lstStyle>
          <a:p>
            <a:r>
              <a:t>Generate from scratch</a:t>
            </a:r>
          </a:p>
        </p:txBody>
      </p:sp>
      <p:sp>
        <p:nvSpPr>
          <p:cNvPr id="701" name="Style…"/>
          <p:cNvSpPr/>
          <p:nvPr/>
        </p:nvSpPr>
        <p:spPr>
          <a:xfrm>
            <a:off x="5846290" y="2644173"/>
            <a:ext cx="1566221" cy="807019"/>
          </a:xfrm>
          <a:prstGeom prst="roundRect">
            <a:avLst>
              <a:gd name="adj" fmla="val 23605"/>
            </a:avLst>
          </a:prstGeom>
          <a:solidFill>
            <a:srgbClr val="85B8E0"/>
          </a:solidFill>
          <a:ln w="12700">
            <a:solidFill>
              <a:srgbClr val="000000"/>
            </a:solidFill>
            <a:miter lim="400000"/>
          </a:ln>
          <a:extLst>
            <a:ext uri="{C572A759-6A51-4108-AA02-DFA0A04FC94B}">
              <ma14:wrappingTextBoxFlag xmlns:ma14="http://schemas.microsoft.com/office/mac/drawingml/2011/main" val="1"/>
            </a:ext>
          </a:extLst>
        </p:spPr>
        <p:txBody>
          <a:bodyPr lIns="45719" rIns="45719" anchor="ctr"/>
          <a:lstStyle/>
          <a:p>
            <a:pPr algn="ctr">
              <a:defRPr sz="2000">
                <a:latin typeface="Calibri"/>
                <a:ea typeface="Calibri"/>
                <a:cs typeface="Calibri"/>
                <a:sym typeface="Calibri"/>
              </a:defRPr>
            </a:pPr>
            <a:r>
              <a:t>Style </a:t>
            </a:r>
          </a:p>
          <a:p>
            <a:pPr algn="ctr">
              <a:defRPr sz="2000">
                <a:latin typeface="Calibri"/>
                <a:ea typeface="Calibri"/>
                <a:cs typeface="Calibri"/>
                <a:sym typeface="Calibri"/>
              </a:defRPr>
            </a:pPr>
            <a:r>
              <a:t>Transfer</a:t>
            </a:r>
          </a:p>
        </p:txBody>
      </p:sp>
      <p:sp>
        <p:nvSpPr>
          <p:cNvPr id="702" name="Arrow"/>
          <p:cNvSpPr/>
          <p:nvPr/>
        </p:nvSpPr>
        <p:spPr>
          <a:xfrm rot="1984867">
            <a:off x="5418557" y="2078592"/>
            <a:ext cx="648914"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703" name="Arrow"/>
          <p:cNvSpPr/>
          <p:nvPr/>
        </p:nvSpPr>
        <p:spPr>
          <a:xfrm rot="8560693">
            <a:off x="3043783" y="2086345"/>
            <a:ext cx="602466"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
        <p:nvSpPr>
          <p:cNvPr id="704" name="Arrow"/>
          <p:cNvSpPr/>
          <p:nvPr/>
        </p:nvSpPr>
        <p:spPr>
          <a:xfrm rot="5400000">
            <a:off x="6324794" y="3133849"/>
            <a:ext cx="609213" cy="1505745"/>
          </a:xfrm>
          <a:prstGeom prst="rightArrow">
            <a:avLst>
              <a:gd name="adj1" fmla="val 33636"/>
              <a:gd name="adj2" fmla="val 58761"/>
            </a:avLst>
          </a:prstGeom>
          <a:solidFill>
            <a:srgbClr val="0070C0"/>
          </a:solidFill>
          <a:ln w="12700">
            <a:miter lim="400000"/>
          </a:ln>
        </p:spPr>
        <p:txBody>
          <a:bodyPr lIns="45719" rIns="45719" anchor="ctr"/>
          <a:lstStyle/>
          <a:p>
            <a:endParaRPr/>
          </a:p>
        </p:txBody>
      </p:sp>
      <p:sp>
        <p:nvSpPr>
          <p:cNvPr id="705" name="FusionGAN [6]"/>
          <p:cNvSpPr/>
          <p:nvPr/>
        </p:nvSpPr>
        <p:spPr>
          <a:xfrm>
            <a:off x="5578406" y="5618812"/>
            <a:ext cx="1800583" cy="529590"/>
          </a:xfrm>
          <a:prstGeom prst="roundRect">
            <a:avLst>
              <a:gd name="adj" fmla="val 33146"/>
            </a:avLst>
          </a:prstGeom>
          <a:solidFill>
            <a:srgbClr val="C9E8A8"/>
          </a:solidFill>
          <a:ln w="12700">
            <a:solidFill>
              <a:srgbClr val="000000"/>
            </a:solidFill>
          </a:ln>
          <a:extLst>
            <a:ext uri="{C572A759-6A51-4108-AA02-DFA0A04FC94B}">
              <ma14:wrappingTextBoxFlag xmlns:ma14="http://schemas.microsoft.com/office/mac/drawingml/2011/main" val="1"/>
            </a:ext>
          </a:extLst>
        </p:spPr>
        <p:txBody>
          <a:bodyPr lIns="45719" rIns="45719" anchor="ctr"/>
          <a:lstStyle>
            <a:lvl1pPr algn="ctr">
              <a:defRPr sz="1800"/>
            </a:lvl1pPr>
          </a:lstStyle>
          <a:p>
            <a:r>
              <a:t>FusionGAN [6]</a:t>
            </a:r>
          </a:p>
        </p:txBody>
      </p:sp>
      <p:sp>
        <p:nvSpPr>
          <p:cNvPr id="706" name="CycleGAN  [5]"/>
          <p:cNvSpPr/>
          <p:nvPr/>
        </p:nvSpPr>
        <p:spPr>
          <a:xfrm>
            <a:off x="6506840" y="4998402"/>
            <a:ext cx="1800583" cy="529590"/>
          </a:xfrm>
          <a:prstGeom prst="roundRect">
            <a:avLst>
              <a:gd name="adj" fmla="val 33146"/>
            </a:avLst>
          </a:prstGeom>
          <a:solidFill>
            <a:srgbClr val="C9E8A8"/>
          </a:solidFill>
          <a:ln w="12700">
            <a:solidFill>
              <a:srgbClr val="000000"/>
            </a:solidFill>
          </a:ln>
          <a:extLst>
            <a:ext uri="{C572A759-6A51-4108-AA02-DFA0A04FC94B}">
              <ma14:wrappingTextBoxFlag xmlns:ma14="http://schemas.microsoft.com/office/mac/drawingml/2011/main" val="1"/>
            </a:ext>
          </a:extLst>
        </p:spPr>
        <p:txBody>
          <a:bodyPr lIns="45719" rIns="45719" anchor="ctr"/>
          <a:lstStyle>
            <a:lvl1pPr algn="ctr">
              <a:defRPr sz="1800"/>
            </a:lvl1pPr>
          </a:lstStyle>
          <a:p>
            <a:r>
              <a:t>CycleGAN  [5]</a:t>
            </a:r>
          </a:p>
        </p:txBody>
      </p:sp>
      <p:sp>
        <p:nvSpPr>
          <p:cNvPr id="707" name="RaGAN [7]"/>
          <p:cNvSpPr/>
          <p:nvPr/>
        </p:nvSpPr>
        <p:spPr>
          <a:xfrm>
            <a:off x="4951376" y="4998402"/>
            <a:ext cx="1493045" cy="529590"/>
          </a:xfrm>
          <a:prstGeom prst="roundRect">
            <a:avLst>
              <a:gd name="adj" fmla="val 33146"/>
            </a:avLst>
          </a:prstGeom>
          <a:solidFill>
            <a:srgbClr val="C9E8A8"/>
          </a:solidFill>
          <a:ln w="12700">
            <a:solidFill>
              <a:srgbClr val="000000"/>
            </a:solidFill>
          </a:ln>
          <a:extLst>
            <a:ext uri="{C572A759-6A51-4108-AA02-DFA0A04FC94B}">
              <ma14:wrappingTextBoxFlag xmlns:ma14="http://schemas.microsoft.com/office/mac/drawingml/2011/main" val="1"/>
            </a:ext>
          </a:extLst>
        </p:spPr>
        <p:txBody>
          <a:bodyPr lIns="45719" rIns="45719" anchor="ctr"/>
          <a:lstStyle>
            <a:lvl1pPr algn="ctr">
              <a:defRPr sz="1800"/>
            </a:lvl1pPr>
          </a:lstStyle>
          <a:p>
            <a:r>
              <a:t>RaGAN [7]</a:t>
            </a:r>
          </a:p>
        </p:txBody>
      </p:sp>
      <p:grpSp>
        <p:nvGrpSpPr>
          <p:cNvPr id="710" name="Group"/>
          <p:cNvGrpSpPr/>
          <p:nvPr/>
        </p:nvGrpSpPr>
        <p:grpSpPr>
          <a:xfrm>
            <a:off x="4893844" y="4225654"/>
            <a:ext cx="1321824" cy="609213"/>
            <a:chOff x="0" y="0"/>
            <a:chExt cx="1321822" cy="609211"/>
          </a:xfrm>
        </p:grpSpPr>
        <p:sp>
          <p:nvSpPr>
            <p:cNvPr id="708" name="Oval"/>
            <p:cNvSpPr/>
            <p:nvPr/>
          </p:nvSpPr>
          <p:spPr>
            <a:xfrm>
              <a:off x="0" y="-1"/>
              <a:ext cx="1321824" cy="609213"/>
            </a:xfrm>
            <a:prstGeom prst="ellipse">
              <a:avLst/>
            </a:prstGeom>
            <a:solidFill>
              <a:srgbClr val="FFC000">
                <a:alpha val="69803"/>
              </a:srgbClr>
            </a:solidFill>
            <a:ln w="9525" cap="flat">
              <a:solidFill>
                <a:srgbClr val="000000"/>
              </a:solidFill>
              <a:prstDash val="solid"/>
              <a:round/>
            </a:ln>
            <a:effectLst/>
          </p:spPr>
          <p:txBody>
            <a:bodyPr wrap="square" lIns="45719" tIns="45719" rIns="45719" bIns="45719" numCol="1" anchor="ctr">
              <a:noAutofit/>
            </a:bodyPr>
            <a:lstStyle/>
            <a:p>
              <a:pPr algn="ctr">
                <a:defRPr b="1">
                  <a:latin typeface="Calibri"/>
                  <a:ea typeface="Calibri"/>
                  <a:cs typeface="Calibri"/>
                  <a:sym typeface="Calibri"/>
                </a:defRPr>
              </a:pPr>
              <a:endParaRPr/>
            </a:p>
          </p:txBody>
        </p:sp>
        <p:sp>
          <p:nvSpPr>
            <p:cNvPr id="709" name="A Genre"/>
            <p:cNvSpPr txBox="1"/>
            <p:nvPr/>
          </p:nvSpPr>
          <p:spPr>
            <a:xfrm>
              <a:off x="126871" y="112092"/>
              <a:ext cx="1068080" cy="3850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2000">
                  <a:latin typeface="Calibri"/>
                  <a:ea typeface="Calibri"/>
                  <a:cs typeface="Calibri"/>
                  <a:sym typeface="Calibri"/>
                </a:defRPr>
              </a:lvl1pPr>
            </a:lstStyle>
            <a:p>
              <a:r>
                <a:t>A Genre</a:t>
              </a:r>
            </a:p>
          </p:txBody>
        </p:sp>
      </p:grpSp>
      <p:grpSp>
        <p:nvGrpSpPr>
          <p:cNvPr id="713" name="Group"/>
          <p:cNvGrpSpPr/>
          <p:nvPr/>
        </p:nvGrpSpPr>
        <p:grpSpPr>
          <a:xfrm>
            <a:off x="7043132" y="4225654"/>
            <a:ext cx="1321824" cy="609213"/>
            <a:chOff x="0" y="0"/>
            <a:chExt cx="1321822" cy="609211"/>
          </a:xfrm>
        </p:grpSpPr>
        <p:sp>
          <p:nvSpPr>
            <p:cNvPr id="711" name="Oval"/>
            <p:cNvSpPr/>
            <p:nvPr/>
          </p:nvSpPr>
          <p:spPr>
            <a:xfrm>
              <a:off x="0" y="-1"/>
              <a:ext cx="1321824" cy="609213"/>
            </a:xfrm>
            <a:prstGeom prst="ellipse">
              <a:avLst/>
            </a:prstGeom>
            <a:solidFill>
              <a:srgbClr val="FFC000">
                <a:alpha val="69803"/>
              </a:srgbClr>
            </a:solidFill>
            <a:ln w="9525" cap="flat">
              <a:solidFill>
                <a:srgbClr val="000000"/>
              </a:solidFill>
              <a:prstDash val="solid"/>
              <a:round/>
            </a:ln>
            <a:effectLst/>
          </p:spPr>
          <p:txBody>
            <a:bodyPr wrap="square" lIns="45719" tIns="45719" rIns="45719" bIns="45719" numCol="1" anchor="ctr">
              <a:noAutofit/>
            </a:bodyPr>
            <a:lstStyle/>
            <a:p>
              <a:pPr algn="ctr">
                <a:defRPr b="1">
                  <a:latin typeface="Calibri"/>
                  <a:ea typeface="Calibri"/>
                  <a:cs typeface="Calibri"/>
                  <a:sym typeface="Calibri"/>
                </a:defRPr>
              </a:pPr>
              <a:endParaRPr/>
            </a:p>
          </p:txBody>
        </p:sp>
        <p:sp>
          <p:nvSpPr>
            <p:cNvPr id="712" name="B Genre"/>
            <p:cNvSpPr txBox="1"/>
            <p:nvPr/>
          </p:nvSpPr>
          <p:spPr>
            <a:xfrm>
              <a:off x="150546" y="112092"/>
              <a:ext cx="1020731" cy="3850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sz="2000">
                  <a:latin typeface="Calibri"/>
                  <a:ea typeface="Calibri"/>
                  <a:cs typeface="Calibri"/>
                  <a:sym typeface="Calibri"/>
                </a:defRPr>
              </a:lvl1pPr>
            </a:lstStyle>
            <a:p>
              <a:r>
                <a:t>B Genre</a:t>
              </a:r>
            </a:p>
          </p:txBody>
        </p:sp>
      </p:grpSp>
      <p:sp>
        <p:nvSpPr>
          <p:cNvPr id="714" name="Arrow"/>
          <p:cNvSpPr/>
          <p:nvPr/>
        </p:nvSpPr>
        <p:spPr>
          <a:xfrm rot="10800000">
            <a:off x="6340428" y="4414197"/>
            <a:ext cx="583101" cy="101749"/>
          </a:xfrm>
          <a:prstGeom prst="rightArrow">
            <a:avLst>
              <a:gd name="adj1" fmla="val 50000"/>
              <a:gd name="adj2" fmla="val 81041"/>
            </a:avLst>
          </a:prstGeom>
          <a:solidFill>
            <a:srgbClr val="0070C0"/>
          </a:solidFill>
          <a:ln w="25400">
            <a:solidFill>
              <a:srgbClr val="0070C0"/>
            </a:solidFill>
          </a:ln>
        </p:spPr>
        <p:txBody>
          <a:bodyPr lIns="45719" rIns="45719" anchor="ctr"/>
          <a:lstStyle/>
          <a:p>
            <a:pPr algn="ctr"/>
            <a:endParaRPr/>
          </a:p>
        </p:txBody>
      </p:sp>
      <p:sp>
        <p:nvSpPr>
          <p:cNvPr id="715" name="Arrow"/>
          <p:cNvSpPr/>
          <p:nvPr/>
        </p:nvSpPr>
        <p:spPr>
          <a:xfrm>
            <a:off x="6340704" y="4546854"/>
            <a:ext cx="583100" cy="101749"/>
          </a:xfrm>
          <a:prstGeom prst="rightArrow">
            <a:avLst>
              <a:gd name="adj1" fmla="val 50000"/>
              <a:gd name="adj2" fmla="val 81041"/>
            </a:avLst>
          </a:prstGeom>
          <a:solidFill>
            <a:srgbClr val="0070C0"/>
          </a:solidFill>
          <a:ln w="25400">
            <a:solidFill>
              <a:srgbClr val="0070C0"/>
            </a:solidFill>
          </a:ln>
        </p:spPr>
        <p:txBody>
          <a:bodyPr lIns="45719" rIns="45719" anchor="ctr"/>
          <a:lstStyle/>
          <a:p>
            <a:pPr algn="ct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arget - Obstacle"/>
          <p:cNvSpPr txBox="1">
            <a:spLocks noGrp="1"/>
          </p:cNvSpPr>
          <p:nvPr>
            <p:ph type="title"/>
          </p:nvPr>
        </p:nvSpPr>
        <p:spPr>
          <a:prstGeom prst="rect">
            <a:avLst/>
          </a:prstGeom>
        </p:spPr>
        <p:txBody>
          <a:bodyPr/>
          <a:lstStyle/>
          <a:p>
            <a:r>
              <a:t>Target - Obstacle </a:t>
            </a:r>
          </a:p>
        </p:txBody>
      </p:sp>
      <p:sp>
        <p:nvSpPr>
          <p:cNvPr id="720" name="Target: Rearrangement style transfer, especially for instrumentation rearrangement…"/>
          <p:cNvSpPr txBox="1">
            <a:spLocks noGrp="1"/>
          </p:cNvSpPr>
          <p:nvPr>
            <p:ph type="body" idx="1"/>
          </p:nvPr>
        </p:nvSpPr>
        <p:spPr>
          <a:prstGeom prst="rect">
            <a:avLst/>
          </a:prstGeom>
        </p:spPr>
        <p:txBody>
          <a:bodyPr/>
          <a:lstStyle/>
          <a:p>
            <a:pPr>
              <a:buSzPts val="2600"/>
              <a:defRPr sz="2600"/>
            </a:pPr>
            <a:r>
              <a:rPr b="1"/>
              <a:t>Target</a:t>
            </a:r>
            <a:r>
              <a:t>: Rearrangement style transfer, especially for instrumentation rearrangement</a:t>
            </a:r>
          </a:p>
          <a:p>
            <a:pPr>
              <a:spcBef>
                <a:spcPts val="1800"/>
              </a:spcBef>
              <a:buSzPts val="2600"/>
              <a:defRPr sz="2600"/>
            </a:pPr>
            <a:r>
              <a:rPr b="1"/>
              <a:t>Obstacle</a:t>
            </a:r>
            <a:r>
              <a:t>: Not enough paired data demonstrating different instrumentations of the same music pieces</a:t>
            </a:r>
          </a:p>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olution"/>
          <p:cNvSpPr txBox="1">
            <a:spLocks noGrp="1"/>
          </p:cNvSpPr>
          <p:nvPr>
            <p:ph type="title"/>
          </p:nvPr>
        </p:nvSpPr>
        <p:spPr>
          <a:prstGeom prst="rect">
            <a:avLst/>
          </a:prstGeom>
        </p:spPr>
        <p:txBody>
          <a:bodyPr/>
          <a:lstStyle/>
          <a:p>
            <a:r>
              <a:t>Solution</a:t>
            </a:r>
          </a:p>
        </p:txBody>
      </p:sp>
      <p:sp>
        <p:nvSpPr>
          <p:cNvPr id="725" name="Solution: Use paired MIDI and audio to train a music transcription network since this kind of data is easier to get. (We use synthesized music in our experiment)…"/>
          <p:cNvSpPr txBox="1">
            <a:spLocks noGrp="1"/>
          </p:cNvSpPr>
          <p:nvPr>
            <p:ph type="body" idx="1"/>
          </p:nvPr>
        </p:nvSpPr>
        <p:spPr>
          <a:prstGeom prst="rect">
            <a:avLst/>
          </a:prstGeom>
        </p:spPr>
        <p:txBody>
          <a:bodyPr/>
          <a:lstStyle/>
          <a:p>
            <a:pPr>
              <a:spcBef>
                <a:spcPts val="1800"/>
              </a:spcBef>
              <a:buSzPts val="2600"/>
              <a:defRPr sz="2600"/>
            </a:pPr>
            <a:r>
              <a:rPr b="1"/>
              <a:t>Solution</a:t>
            </a:r>
            <a:r>
              <a:t>: Use paired MIDI and audio to train a music transcription network since this kind of data is easier to get. (We use synthesized music in our experiment)</a:t>
            </a:r>
          </a:p>
          <a:p>
            <a:pPr marL="0" lvl="2" indent="457200">
              <a:buClrTx/>
              <a:buSzTx/>
              <a:buFontTx/>
              <a:buNone/>
              <a:defRPr sz="2600"/>
            </a:pPr>
            <a:r>
              <a:t>Investigate disentanglement techniques so the model can learn how to rearrange instrument by itself.</a:t>
            </a:r>
          </a:p>
          <a:p>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Proposed Models"/>
          <p:cNvSpPr txBox="1">
            <a:spLocks noGrp="1"/>
          </p:cNvSpPr>
          <p:nvPr>
            <p:ph type="title"/>
          </p:nvPr>
        </p:nvSpPr>
        <p:spPr>
          <a:xfrm>
            <a:off x="395536" y="188912"/>
            <a:ext cx="8352929" cy="5909825"/>
          </a:xfrm>
          <a:prstGeom prst="rect">
            <a:avLst/>
          </a:prstGeom>
        </p:spPr>
        <p:txBody>
          <a:bodyPr/>
          <a:lstStyle>
            <a:lvl1pPr algn="ctr">
              <a:defRPr sz="4200"/>
            </a:lvl1pPr>
          </a:lstStyle>
          <a:p>
            <a:r>
              <a:t>Proposed Models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Music Disentanglement"/>
          <p:cNvSpPr txBox="1">
            <a:spLocks noGrp="1"/>
          </p:cNvSpPr>
          <p:nvPr>
            <p:ph type="title"/>
          </p:nvPr>
        </p:nvSpPr>
        <p:spPr>
          <a:prstGeom prst="rect">
            <a:avLst/>
          </a:prstGeom>
        </p:spPr>
        <p:txBody>
          <a:bodyPr/>
          <a:lstStyle/>
          <a:p>
            <a:r>
              <a:t>Music Disentanglement</a:t>
            </a:r>
          </a:p>
        </p:txBody>
      </p:sp>
      <p:pic>
        <p:nvPicPr>
          <p:cNvPr id="732" name="Screen Shot 2019-07-27 at 10.29.17 PM.png" descr="Screen Shot 2019-07-27 at 10.29.17 PM.png"/>
          <p:cNvPicPr>
            <a:picLocks noChangeAspect="1"/>
          </p:cNvPicPr>
          <p:nvPr/>
        </p:nvPicPr>
        <p:blipFill>
          <a:blip r:embed="rId3">
            <a:extLst/>
          </a:blip>
          <a:stretch>
            <a:fillRect/>
          </a:stretch>
        </p:blipFill>
        <p:spPr>
          <a:xfrm>
            <a:off x="755647" y="3701012"/>
            <a:ext cx="1422003" cy="1034184"/>
          </a:xfrm>
          <a:prstGeom prst="rect">
            <a:avLst/>
          </a:prstGeom>
          <a:ln w="12700">
            <a:miter lim="400000"/>
          </a:ln>
        </p:spPr>
      </p:pic>
      <p:pic>
        <p:nvPicPr>
          <p:cNvPr id="733" name="1967480.png" descr="1967480.png"/>
          <p:cNvPicPr>
            <a:picLocks noChangeAspect="1"/>
          </p:cNvPicPr>
          <p:nvPr/>
        </p:nvPicPr>
        <p:blipFill>
          <a:blip r:embed="rId4">
            <a:extLst/>
          </a:blip>
          <a:stretch>
            <a:fillRect/>
          </a:stretch>
        </p:blipFill>
        <p:spPr>
          <a:xfrm>
            <a:off x="949556" y="1777120"/>
            <a:ext cx="1034184" cy="1034185"/>
          </a:xfrm>
          <a:prstGeom prst="rect">
            <a:avLst/>
          </a:prstGeom>
          <a:ln w="12700">
            <a:miter lim="400000"/>
          </a:ln>
        </p:spPr>
      </p:pic>
      <p:pic>
        <p:nvPicPr>
          <p:cNvPr id="734" name="Screen Shot 2019-07-27 at 10.31.47 PM.png" descr="Screen Shot 2019-07-27 at 10.31.47 PM.png"/>
          <p:cNvPicPr>
            <a:picLocks noChangeAspect="1"/>
          </p:cNvPicPr>
          <p:nvPr/>
        </p:nvPicPr>
        <p:blipFill>
          <a:blip r:embed="rId5">
            <a:extLst/>
          </a:blip>
          <a:stretch>
            <a:fillRect/>
          </a:stretch>
        </p:blipFill>
        <p:spPr>
          <a:xfrm>
            <a:off x="6139915" y="2556857"/>
            <a:ext cx="2712621" cy="1744286"/>
          </a:xfrm>
          <a:prstGeom prst="rect">
            <a:avLst/>
          </a:prstGeom>
          <a:ln w="12700">
            <a:miter lim="400000"/>
          </a:ln>
        </p:spPr>
      </p:pic>
      <p:sp>
        <p:nvSpPr>
          <p:cNvPr id="735" name="Arrow"/>
          <p:cNvSpPr/>
          <p:nvPr/>
        </p:nvSpPr>
        <p:spPr>
          <a:xfrm rot="5400000">
            <a:off x="1165416" y="3066660"/>
            <a:ext cx="602465" cy="378995"/>
          </a:xfrm>
          <a:prstGeom prst="rightArrow">
            <a:avLst>
              <a:gd name="adj1" fmla="val 50000"/>
              <a:gd name="adj2" fmla="val 50000"/>
            </a:avLst>
          </a:prstGeom>
          <a:solidFill>
            <a:srgbClr val="0070C0"/>
          </a:solidFill>
          <a:ln w="25400">
            <a:solidFill>
              <a:srgbClr val="0070C0"/>
            </a:solidFill>
          </a:ln>
        </p:spPr>
        <p:txBody>
          <a:bodyPr lIns="45719" rIns="45719" anchor="ctr"/>
          <a:lstStyle/>
          <a:p>
            <a:pPr algn="ctr"/>
            <a:endParaRPr/>
          </a:p>
        </p:txBody>
      </p:sp>
    </p:spTree>
  </p:cSld>
  <p:clrMapOvr>
    <a:masterClrMapping/>
  </p:clrMapOvr>
  <p:transition spd="med"/>
</p:sld>
</file>

<file path=ppt/theme/theme1.xml><?xml version="1.0" encoding="utf-8"?>
<a:theme xmlns:a="http://schemas.openxmlformats.org/drawingml/2006/main" name="1_template-2(靜態)">
  <a:themeElements>
    <a:clrScheme name="1_template-2(靜態)">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1_template-2(靜態)">
      <a:majorFont>
        <a:latin typeface="Arial"/>
        <a:ea typeface="Arial"/>
        <a:cs typeface="Arial"/>
      </a:majorFont>
      <a:minorFont>
        <a:latin typeface="Helvetica"/>
        <a:ea typeface="Helvetica"/>
        <a:cs typeface="Helvetica"/>
      </a:minorFont>
    </a:fontScheme>
    <a:fmtScheme name="1_template-2(靜態)">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template-2(靜態)">
  <a:themeElements>
    <a:clrScheme name="1_template-2(靜態)">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1_template-2(靜態)">
      <a:majorFont>
        <a:latin typeface="Arial"/>
        <a:ea typeface="Arial"/>
        <a:cs typeface="Arial"/>
      </a:majorFont>
      <a:minorFont>
        <a:latin typeface="Helvetica"/>
        <a:ea typeface="Helvetica"/>
        <a:cs typeface="Helvetica"/>
      </a:minorFont>
    </a:fontScheme>
    <a:fmtScheme name="1_template-2(靜態)">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1388</TotalTime>
  <Words>2404</Words>
  <Application>Microsoft Macintosh PowerPoint</Application>
  <PresentationFormat>On-screen Show (4:3)</PresentationFormat>
  <Paragraphs>216</Paragraphs>
  <Slides>35</Slides>
  <Notes>27</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Helvetica</vt:lpstr>
      <vt:lpstr>Times New Roman</vt:lpstr>
      <vt:lpstr>1_template-2(靜態)</vt:lpstr>
      <vt:lpstr>PowerPoint Presentation</vt:lpstr>
      <vt:lpstr>Introduction</vt:lpstr>
      <vt:lpstr>Music Generation</vt:lpstr>
      <vt:lpstr>Music Generation</vt:lpstr>
      <vt:lpstr>Music Generation</vt:lpstr>
      <vt:lpstr>Target - Obstacle </vt:lpstr>
      <vt:lpstr>Solution</vt:lpstr>
      <vt:lpstr>Proposed Models</vt:lpstr>
      <vt:lpstr>Music Disentanglement</vt:lpstr>
      <vt:lpstr>Music Disentanglement</vt:lpstr>
      <vt:lpstr>Music representation</vt:lpstr>
      <vt:lpstr>Proposed Model - DuoED</vt:lpstr>
      <vt:lpstr>Proposed Model - DuoED</vt:lpstr>
      <vt:lpstr>Proposed Model - DuoED</vt:lpstr>
      <vt:lpstr>Proposed Model - DuoED</vt:lpstr>
      <vt:lpstr>Proposed Model - DuoED</vt:lpstr>
      <vt:lpstr>Proposed Model - UnetED</vt:lpstr>
      <vt:lpstr>Proposed Model - UnetED</vt:lpstr>
      <vt:lpstr>Proposed Model - UnetED</vt:lpstr>
      <vt:lpstr>Proposed Model - UnetED</vt:lpstr>
      <vt:lpstr>Rearrangement Implementation</vt:lpstr>
      <vt:lpstr>Evaluation</vt:lpstr>
      <vt:lpstr>Rearrangement</vt:lpstr>
      <vt:lpstr>Rearrangement</vt:lpstr>
      <vt:lpstr>Rearrangement</vt:lpstr>
      <vt:lpstr>Rearrangement</vt:lpstr>
      <vt:lpstr>Rearrangement</vt:lpstr>
      <vt:lpstr>Rearrangement</vt:lpstr>
      <vt:lpstr>Latent Analysis</vt:lpstr>
      <vt:lpstr>Latent Analysis</vt:lpstr>
      <vt:lpstr>Latent Analysis</vt:lpstr>
      <vt:lpstr>Conclusion</vt:lpstr>
      <vt:lpstr>PowerPoint Presentation</vt:lpstr>
      <vt:lpstr>Thank you! Question?</vt:lpstr>
      <vt:lpstr>Question?</vt:lpstr>
    </vt:vector>
  </TitlesOfParts>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4</cp:revision>
  <dcterms:modified xsi:type="dcterms:W3CDTF">2019-08-13T14:34:44Z</dcterms:modified>
</cp:coreProperties>
</file>